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3"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3277"/>
    <a:srgbClr val="005EB8"/>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1473" y="33"/>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17/03/2025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17/03/2025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17/03/2025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17/03/2025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shape2">
            <a:extLst>
              <a:ext uri="{FF2B5EF4-FFF2-40B4-BE49-F238E27FC236}">
                <a16:creationId xmlns:a16="http://schemas.microsoft.com/office/drawing/2014/main" id="{740E422B-BF2A-AAF5-C6A4-7B89BA6B2D02}"/>
              </a:ext>
            </a:extLst>
          </p:cNvPr>
          <p:cNvSpPr>
            <a:spLocks noChangeArrowheads="1"/>
          </p:cNvSpPr>
          <p:nvPr/>
        </p:nvSpPr>
        <p:spPr bwMode="auto">
          <a:xfrm>
            <a:off x="-18401" y="8355552"/>
            <a:ext cx="6876401" cy="1516887"/>
          </a:xfrm>
          <a:prstGeom prst="rect">
            <a:avLst/>
          </a:prstGeom>
          <a:solidFill>
            <a:srgbClr val="005EB8"/>
          </a:solidFill>
          <a:ln>
            <a:noFill/>
          </a:ln>
        </p:spPr>
        <p:txBody>
          <a:bodyPr rot="0" vert="horz" wrap="square" lIns="91440" tIns="45720" rIns="91440" bIns="45720" anchor="t" anchorCtr="0" upright="1">
            <a:noAutofit/>
          </a:bodyPr>
          <a:lstStyle/>
          <a:p>
            <a:endParaRPr lang="en-GB" dirty="0"/>
          </a:p>
        </p:txBody>
      </p:sp>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9201" y="1269626"/>
            <a:ext cx="6876401" cy="1718337"/>
          </a:xfrm>
          <a:prstGeom prst="rect">
            <a:avLst/>
          </a:prstGeom>
          <a:solidFill>
            <a:srgbClr val="005EB8"/>
          </a:solidFill>
          <a:ln>
            <a:noFill/>
          </a:ln>
        </p:spPr>
        <p:txBody>
          <a:bodyPr rot="0" vert="horz" wrap="square" lIns="91440" tIns="45720" rIns="91440" bIns="45720" anchor="t" anchorCtr="0" upright="1">
            <a:noAutofit/>
          </a:bodyPr>
          <a:lstStyle/>
          <a:p>
            <a:endParaRPr lang="en-GB" dirty="0">
              <a:solidFill>
                <a:srgbClr val="893277"/>
              </a:solidFill>
            </a:endParaRPr>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2" cstate="print"/>
          <a:stretch>
            <a:fillRect/>
          </a:stretch>
        </p:blipFill>
        <p:spPr>
          <a:xfrm>
            <a:off x="396648" y="304836"/>
            <a:ext cx="2190115" cy="695325"/>
          </a:xfrm>
          <a:prstGeom prst="rect">
            <a:avLst/>
          </a:prstGeom>
          <a:solidFill>
            <a:schemeClr val="bg1"/>
          </a:solidFill>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3"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18401" y="1270186"/>
            <a:ext cx="6177391" cy="1200329"/>
          </a:xfrm>
          <a:prstGeom prst="rect">
            <a:avLst/>
          </a:prstGeom>
          <a:noFill/>
        </p:spPr>
        <p:txBody>
          <a:bodyPr wrap="square">
            <a:spAutoFit/>
          </a:bodyPr>
          <a:lstStyle/>
          <a:p>
            <a:pPr marR="828040" algn="ctr" rtl="1">
              <a:spcAft>
                <a:spcPts val="0"/>
              </a:spcAft>
            </a:pPr>
            <a:r>
              <a:rPr lang="ur-IN" sz="3600" b="1" spc="-35" dirty="0">
                <a:solidFill>
                  <a:schemeClr val="bg1"/>
                </a:solidFill>
                <a:effectLst/>
                <a:latin typeface="Arial Black" panose="020B0A04020102020204" pitchFamily="34" charset="0"/>
                <a:ea typeface="Arial" panose="020B0604020202020204" pitchFamily="34" charset="0"/>
              </a:rPr>
              <a:t>ہمیں ذہنی صحت کی دیکھ بھال کے بارے میں اپنے خیالات بتائیں</a:t>
            </a:r>
          </a:p>
        </p:txBody>
      </p:sp>
      <p:sp>
        <p:nvSpPr>
          <p:cNvPr id="15" name="docshape2">
            <a:extLst>
              <a:ext uri="{FF2B5EF4-FFF2-40B4-BE49-F238E27FC236}">
                <a16:creationId xmlns:a16="http://schemas.microsoft.com/office/drawing/2014/main" id="{42660335-7B09-81BE-F5D8-7D715491C05F}"/>
              </a:ext>
            </a:extLst>
          </p:cNvPr>
          <p:cNvSpPr>
            <a:spLocks noChangeArrowheads="1"/>
          </p:cNvSpPr>
          <p:nvPr/>
        </p:nvSpPr>
        <p:spPr bwMode="auto">
          <a:xfrm>
            <a:off x="0" y="3102210"/>
            <a:ext cx="6876401" cy="5114006"/>
          </a:xfrm>
          <a:prstGeom prst="roundRect">
            <a:avLst/>
          </a:prstGeom>
          <a:solidFill>
            <a:schemeClr val="accent5">
              <a:lumMod val="40000"/>
              <a:lumOff val="60000"/>
            </a:schemeClr>
          </a:solidFill>
          <a:ln>
            <a:noFill/>
          </a:ln>
        </p:spPr>
        <p:txBody>
          <a:bodyPr rot="0" vert="horz" wrap="square" lIns="91440" tIns="45720" rIns="91440" bIns="45720" anchor="t" anchorCtr="0" upright="1">
            <a:noAutofit/>
          </a:bodyPr>
          <a:lstStyle/>
          <a:p>
            <a:endParaRPr lang="en-GB" dirty="0"/>
          </a:p>
        </p:txBody>
      </p:sp>
      <p:sp>
        <p:nvSpPr>
          <p:cNvPr id="32" name="TextBox 31">
            <a:extLst>
              <a:ext uri="{FF2B5EF4-FFF2-40B4-BE49-F238E27FC236}">
                <a16:creationId xmlns:a16="http://schemas.microsoft.com/office/drawing/2014/main" id="{34A047A4-583E-4EA6-A32F-6ED76D4C1EE0}"/>
              </a:ext>
            </a:extLst>
          </p:cNvPr>
          <p:cNvSpPr txBox="1"/>
          <p:nvPr/>
        </p:nvSpPr>
        <p:spPr>
          <a:xfrm>
            <a:off x="-18401" y="2493537"/>
            <a:ext cx="6876401" cy="461665"/>
          </a:xfrm>
          <a:prstGeom prst="rect">
            <a:avLst/>
          </a:prstGeom>
          <a:noFill/>
        </p:spPr>
        <p:txBody>
          <a:bodyPr wrap="square">
            <a:spAutoFit/>
          </a:bodyPr>
          <a:lstStyle/>
          <a:p>
            <a:pPr algn="ctr" rtl="1"/>
            <a:r>
              <a:rPr lang="ur-IN" sz="2400" b="1" i="0" u="none" strike="noStrike">
                <a:solidFill>
                  <a:schemeClr val="bg1"/>
                </a:solidFill>
                <a:effectLst/>
                <a:latin typeface="Arial" panose="020B0604020202020204" pitchFamily="34" charset="0"/>
                <a:cs typeface="Arial" panose="020B0604020202020204" pitchFamily="34" charset="0"/>
              </a:rPr>
              <a:t>کمیونٹی مینٹل ہیلتھ سروے 2025</a:t>
            </a:r>
          </a:p>
        </p:txBody>
      </p:sp>
      <p:sp>
        <p:nvSpPr>
          <p:cNvPr id="36" name="TextBox 35">
            <a:extLst>
              <a:ext uri="{FF2B5EF4-FFF2-40B4-BE49-F238E27FC236}">
                <a16:creationId xmlns:a16="http://schemas.microsoft.com/office/drawing/2014/main" id="{89D4C3B5-44E6-493B-9D2E-2D35FBC0E946}"/>
              </a:ext>
            </a:extLst>
          </p:cNvPr>
          <p:cNvSpPr txBox="1"/>
          <p:nvPr/>
        </p:nvSpPr>
        <p:spPr>
          <a:xfrm>
            <a:off x="227901" y="8387290"/>
            <a:ext cx="3048845" cy="1200329"/>
          </a:xfrm>
          <a:prstGeom prst="rect">
            <a:avLst/>
          </a:prstGeom>
          <a:noFill/>
        </p:spPr>
        <p:txBody>
          <a:bodyPr wrap="square">
            <a:spAutoFit/>
          </a:bodyPr>
          <a:lstStyle/>
          <a:p>
            <a:pPr algn="r" rtl="1"/>
            <a:r>
              <a:rPr lang="ur-IN">
                <a:solidFill>
                  <a:schemeClr val="bg1"/>
                </a:solidFill>
                <a:latin typeface="Arial" panose="020B0604020202020204" pitchFamily="34" charset="0"/>
                <a:cs typeface="Arial" panose="020B0604020202020204" pitchFamily="34" charset="0"/>
              </a:rPr>
              <a:t>اگر آپ حصہ نہیں لینا چاہتے ہیں ، یا سروے کے بارے میں کوئی سوال ہے تو براہ کرم رابطہ کریں:</a:t>
            </a:r>
          </a:p>
        </p:txBody>
      </p:sp>
      <p:sp>
        <p:nvSpPr>
          <p:cNvPr id="40" name="TextBox 39">
            <a:extLst>
              <a:ext uri="{FF2B5EF4-FFF2-40B4-BE49-F238E27FC236}">
                <a16:creationId xmlns:a16="http://schemas.microsoft.com/office/drawing/2014/main" id="{57AC6537-EA3B-4FE1-AE15-C3759D08B9E1}"/>
              </a:ext>
            </a:extLst>
          </p:cNvPr>
          <p:cNvSpPr txBox="1"/>
          <p:nvPr/>
        </p:nvSpPr>
        <p:spPr>
          <a:xfrm>
            <a:off x="774933" y="5893109"/>
            <a:ext cx="5963262" cy="2246769"/>
          </a:xfrm>
          <a:prstGeom prst="rect">
            <a:avLst/>
          </a:prstGeom>
          <a:noFill/>
        </p:spPr>
        <p:txBody>
          <a:bodyPr wrap="square">
            <a:spAutoFit/>
          </a:bodyPr>
          <a:lstStyle/>
          <a:p>
            <a:pPr algn="r" rtl="1"/>
            <a:r>
              <a:rPr lang="ur-IN" b="0" i="0" u="none" strike="noStrike" dirty="0">
                <a:effectLst/>
                <a:latin typeface="Arial" panose="020B0604020202020204" pitchFamily="34" charset="0"/>
                <a:cs typeface="Arial" panose="020B0604020202020204" pitchFamily="34" charset="0"/>
              </a:rPr>
              <a:t>شرکت </a:t>
            </a:r>
            <a:r>
              <a:rPr lang="ur-IN" b="1" i="0" u="none" strike="noStrike" dirty="0">
                <a:effectLst/>
                <a:latin typeface="Arial" panose="020B0604020202020204" pitchFamily="34" charset="0"/>
                <a:cs typeface="Arial" panose="020B0604020202020204" pitchFamily="34" charset="0"/>
              </a:rPr>
              <a:t>رضاکارانہ</a:t>
            </a:r>
            <a:r>
              <a:rPr lang="ur-IN" i="0" u="none" strike="noStrike" dirty="0">
                <a:effectLst/>
                <a:latin typeface="Arial" panose="020B0604020202020204" pitchFamily="34" charset="0"/>
                <a:cs typeface="Arial" panose="020B0604020202020204" pitchFamily="34" charset="0"/>
              </a:rPr>
              <a:t>ہے اور تمام جوابات</a:t>
            </a:r>
            <a:r>
              <a:rPr lang="ur-IN" b="1" i="0" u="none" strike="noStrike" dirty="0">
                <a:effectLst/>
                <a:latin typeface="Arial" panose="020B0604020202020204" pitchFamily="34" charset="0"/>
                <a:cs typeface="Arial" panose="020B0604020202020204" pitchFamily="34" charset="0"/>
              </a:rPr>
              <a:t> رازدارانہ ہیں</a:t>
            </a:r>
            <a:r>
              <a:rPr lang="ur-IN" b="0" i="0" u="none" strike="noStrike" dirty="0">
                <a:effectLst/>
                <a:latin typeface="Arial" panose="020B0604020202020204" pitchFamily="34" charset="0"/>
                <a:cs typeface="Arial" panose="020B0604020202020204" pitchFamily="34" charset="0"/>
              </a:rPr>
              <a:t>۔</a:t>
            </a:r>
          </a:p>
          <a:p>
            <a:endParaRPr lang="en-GB" sz="1400" dirty="0">
              <a:latin typeface="Arial" panose="020B0604020202020204" pitchFamily="34" charset="0"/>
              <a:cs typeface="Arial" panose="020B0604020202020204" pitchFamily="34" charset="0"/>
            </a:endParaRPr>
          </a:p>
          <a:p>
            <a:pPr algn="r" rtl="1"/>
            <a:r>
              <a:rPr lang="ur-IN" b="0" i="0" u="none" strike="noStrike" dirty="0">
                <a:effectLst/>
                <a:latin typeface="Arial" panose="020B0604020202020204" pitchFamily="34" charset="0"/>
                <a:cs typeface="Arial" panose="020B0604020202020204" pitchFamily="34" charset="0"/>
              </a:rPr>
              <a:t>اگر آپ کو شرکت کے لئے مدعو کیا جاتا ہے تو ، آپ کا نام ، فون نمبر ، اور ڈاک کا پتہ صرف محققین ہی سروے کرنے کے لئے استعمال کریں گے۔ آپ کی معلومات اور سروے کے جوابات آپ کی دیکھ بھال فراہم کرنے والے کسی کے ساتھ شیئر نہیں کیے جائیں گے ، اور تمام شائع شدہ ڈیٹا یعنی معلومات </a:t>
            </a:r>
            <a:r>
              <a:rPr lang="ur-IN" b="1" i="0" u="none" strike="noStrike" dirty="0">
                <a:effectLst/>
                <a:latin typeface="Arial" panose="020B0604020202020204" pitchFamily="34" charset="0"/>
                <a:cs typeface="Arial" panose="020B0604020202020204" pitchFamily="34" charset="0"/>
              </a:rPr>
              <a:t>گمنام</a:t>
            </a:r>
            <a:r>
              <a:rPr lang="ur-IN" b="0" i="0" u="none" strike="noStrike" dirty="0">
                <a:effectLst/>
                <a:latin typeface="Arial" panose="020B0604020202020204" pitchFamily="34" charset="0"/>
                <a:cs typeface="Arial" panose="020B0604020202020204" pitchFamily="34" charset="0"/>
              </a:rPr>
              <a:t> ہوتا ہے ۔ </a:t>
            </a:r>
          </a:p>
        </p:txBody>
      </p:sp>
      <p:sp>
        <p:nvSpPr>
          <p:cNvPr id="19" name="TextBox 18">
            <a:extLst>
              <a:ext uri="{FF2B5EF4-FFF2-40B4-BE49-F238E27FC236}">
                <a16:creationId xmlns:a16="http://schemas.microsoft.com/office/drawing/2014/main" id="{C5302413-4DFF-4890-9AEC-1846AAE1E29E}"/>
              </a:ext>
            </a:extLst>
          </p:cNvPr>
          <p:cNvSpPr txBox="1"/>
          <p:nvPr/>
        </p:nvSpPr>
        <p:spPr>
          <a:xfrm>
            <a:off x="3416949" y="8446335"/>
            <a:ext cx="3321246" cy="738664"/>
          </a:xfrm>
          <a:prstGeom prst="rect">
            <a:avLst/>
          </a:prstGeom>
          <a:noFill/>
        </p:spPr>
        <p:txBody>
          <a:bodyPr wrap="square">
            <a:spAutoFit/>
          </a:bodyPr>
          <a:lstStyle/>
          <a:p>
            <a:pPr marL="285750" indent="-285750" algn="r" rtl="1">
              <a:buFont typeface="Arial" panose="020B0604020202020204" pitchFamily="34" charset="0"/>
              <a:buChar char="•"/>
            </a:pPr>
            <a:r>
              <a:rPr lang="ur-IN" sz="1400">
                <a:solidFill>
                  <a:schemeClr val="bg1"/>
                </a:solidFill>
                <a:latin typeface="Arial" panose="020B0604020202020204" pitchFamily="34" charset="0"/>
                <a:cs typeface="Arial" panose="020B0604020202020204" pitchFamily="34" charset="0"/>
              </a:rPr>
              <a:t>ٹرسٹ فون نمبر ( درکار ہے)</a:t>
            </a:r>
          </a:p>
          <a:p>
            <a:pPr marL="285750" indent="-285750" algn="r" rtl="1">
              <a:buFont typeface="Arial" panose="020B0604020202020204" pitchFamily="34" charset="0"/>
              <a:buChar char="•"/>
            </a:pPr>
            <a:r>
              <a:rPr lang="ur-IN" sz="1400">
                <a:solidFill>
                  <a:schemeClr val="bg1"/>
                </a:solidFill>
                <a:latin typeface="Arial" panose="020B0604020202020204" pitchFamily="34" charset="0"/>
                <a:cs typeface="Arial" panose="020B0604020202020204" pitchFamily="34" charset="0"/>
              </a:rPr>
              <a:t>ٹرسٹ ای میل ایڈریس (اگر دستیاب ہو) </a:t>
            </a:r>
          </a:p>
          <a:p>
            <a:pPr marL="285750" indent="-285750" algn="r" rtl="1">
              <a:buFont typeface="Arial" panose="020B0604020202020204" pitchFamily="34" charset="0"/>
              <a:buChar char="•"/>
            </a:pPr>
            <a:r>
              <a:rPr lang="ur-IN" sz="1400">
                <a:solidFill>
                  <a:schemeClr val="bg1"/>
                </a:solidFill>
                <a:latin typeface="Arial" panose="020B0604020202020204" pitchFamily="34" charset="0"/>
                <a:cs typeface="Arial" panose="020B0604020202020204" pitchFamily="34" charset="0"/>
              </a:rPr>
              <a:t>ٹرسٹ کا پتہ (اگر دستیاب ہو)</a:t>
            </a:r>
          </a:p>
        </p:txBody>
      </p:sp>
      <p:sp>
        <p:nvSpPr>
          <p:cNvPr id="6" name="docshape2">
            <a:extLst>
              <a:ext uri="{FF2B5EF4-FFF2-40B4-BE49-F238E27FC236}">
                <a16:creationId xmlns:a16="http://schemas.microsoft.com/office/drawing/2014/main" id="{060026D9-EE8C-6A30-97D1-42C8CFDC0A69}"/>
              </a:ext>
            </a:extLst>
          </p:cNvPr>
          <p:cNvSpPr>
            <a:spLocks noChangeArrowheads="1"/>
          </p:cNvSpPr>
          <p:nvPr/>
        </p:nvSpPr>
        <p:spPr bwMode="auto">
          <a:xfrm>
            <a:off x="-9201" y="3034006"/>
            <a:ext cx="6867201" cy="5136167"/>
          </a:xfrm>
          <a:prstGeom prst="rect">
            <a:avLst/>
          </a:prstGeom>
          <a:noFill/>
          <a:ln>
            <a:noFill/>
          </a:ln>
        </p:spPr>
        <p:txBody>
          <a:bodyPr rot="0" vert="horz" wrap="square" lIns="91440" tIns="45720" rIns="91440" bIns="45720" anchor="t" anchorCtr="0" upright="1">
            <a:noAutofit/>
          </a:bodyPr>
          <a:lstStyle/>
          <a:p>
            <a:endParaRPr lang="en-GB" dirty="0"/>
          </a:p>
        </p:txBody>
      </p:sp>
      <p:pic>
        <p:nvPicPr>
          <p:cNvPr id="12" name="Picture 11" descr="A blue lock with a keyhole&#10;&#10;Description automatically generated">
            <a:extLst>
              <a:ext uri="{FF2B5EF4-FFF2-40B4-BE49-F238E27FC236}">
                <a16:creationId xmlns:a16="http://schemas.microsoft.com/office/drawing/2014/main" id="{F049E342-A23F-0F68-8709-4A8217FC0A01}"/>
              </a:ext>
            </a:extLst>
          </p:cNvPr>
          <p:cNvPicPr>
            <a:picLocks noChangeAspect="1"/>
          </p:cNvPicPr>
          <p:nvPr/>
        </p:nvPicPr>
        <p:blipFill>
          <a:blip r:embed="rId4">
            <a:alphaModFix/>
            <a:biLevel thresh="50000"/>
            <a:extLst>
              <a:ext uri="{28A0092B-C50C-407E-A947-70E740481C1C}">
                <a14:useLocalDpi xmlns:a14="http://schemas.microsoft.com/office/drawing/2010/main" val="0"/>
              </a:ext>
            </a:extLst>
          </a:blip>
          <a:stretch>
            <a:fillRect/>
          </a:stretch>
        </p:blipFill>
        <p:spPr>
          <a:xfrm>
            <a:off x="80281" y="5861370"/>
            <a:ext cx="709601" cy="709601"/>
          </a:xfrm>
          <a:prstGeom prst="rect">
            <a:avLst/>
          </a:prstGeom>
        </p:spPr>
      </p:pic>
      <p:pic>
        <p:nvPicPr>
          <p:cNvPr id="14" name="Picture 13" descr="A computer with a checklist on it&#10;&#10;Description automatically generated">
            <a:extLst>
              <a:ext uri="{FF2B5EF4-FFF2-40B4-BE49-F238E27FC236}">
                <a16:creationId xmlns:a16="http://schemas.microsoft.com/office/drawing/2014/main" id="{3D195B50-B6AD-9331-8E7D-B622F98FC376}"/>
              </a:ext>
            </a:extLst>
          </p:cNvPr>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79128" y="4159738"/>
            <a:ext cx="635040" cy="635040"/>
          </a:xfrm>
          <a:prstGeom prst="rect">
            <a:avLst/>
          </a:prstGeom>
        </p:spPr>
      </p:pic>
      <p:sp>
        <p:nvSpPr>
          <p:cNvPr id="28" name="TextBox 27">
            <a:extLst>
              <a:ext uri="{FF2B5EF4-FFF2-40B4-BE49-F238E27FC236}">
                <a16:creationId xmlns:a16="http://schemas.microsoft.com/office/drawing/2014/main" id="{4769F4B7-C9A9-4222-A726-51FB840FAD63}"/>
              </a:ext>
            </a:extLst>
          </p:cNvPr>
          <p:cNvSpPr txBox="1"/>
          <p:nvPr/>
        </p:nvSpPr>
        <p:spPr>
          <a:xfrm>
            <a:off x="774933" y="3245394"/>
            <a:ext cx="5963262" cy="1692771"/>
          </a:xfrm>
          <a:prstGeom prst="rect">
            <a:avLst/>
          </a:prstGeom>
          <a:noFill/>
        </p:spPr>
        <p:txBody>
          <a:bodyPr wrap="square">
            <a:spAutoFit/>
          </a:bodyPr>
          <a:lstStyle/>
          <a:p>
            <a:pPr algn="r" rtl="1"/>
            <a:r>
              <a:rPr lang="ur-IN" b="1" i="0" u="none" strike="noStrike" dirty="0">
                <a:effectLst/>
                <a:latin typeface="Arial" panose="020B0604020202020204" pitchFamily="34" charset="0"/>
                <a:cs typeface="Arial" panose="020B0604020202020204" pitchFamily="34" charset="0"/>
              </a:rPr>
              <a:t>یہ ٹرسٹ جلد ہی یہ سمجھنے کے لئے ایک سروے کرے گا کہ</a:t>
            </a:r>
            <a:r>
              <a:rPr lang="ur-IN" b="1" dirty="0">
                <a:latin typeface="Arial" panose="020B0604020202020204" pitchFamily="34" charset="0"/>
                <a:cs typeface="Arial" panose="020B0604020202020204" pitchFamily="34" charset="0"/>
              </a:rPr>
              <a:t> آپ </a:t>
            </a:r>
            <a:r>
              <a:rPr lang="ur-IN" b="1" i="0" u="none" strike="noStrike" dirty="0">
                <a:effectLst/>
                <a:latin typeface="Arial" panose="020B0604020202020204" pitchFamily="34" charset="0"/>
                <a:cs typeface="Arial" panose="020B0604020202020204" pitchFamily="34" charset="0"/>
              </a:rPr>
              <a:t> اپنی دیکھ بھال کے بارے میں کیا سوچتے ہیں۔ </a:t>
            </a:r>
          </a:p>
          <a:p>
            <a:endParaRPr lang="en-GB" sz="1400" b="1" dirty="0">
              <a:effectLst/>
              <a:latin typeface="Arial" panose="020B0604020202020204" pitchFamily="34" charset="0"/>
              <a:cs typeface="Arial" panose="020B0604020202020204" pitchFamily="34" charset="0"/>
            </a:endParaRPr>
          </a:p>
          <a:p>
            <a:pPr algn="r" rtl="1"/>
            <a:r>
              <a:rPr lang="ur-IN" b="0" i="0" u="none" strike="noStrike" dirty="0">
                <a:effectLst/>
                <a:latin typeface="Arial" panose="020B0604020202020204" pitchFamily="34" charset="0"/>
                <a:cs typeface="Arial" panose="020B0604020202020204" pitchFamily="34" charset="0"/>
              </a:rPr>
              <a:t>پچھلے سال ہم نے تقریبا 15,000 لوگوں کے خیالات سنے تھے۔</a:t>
            </a:r>
            <a:r>
              <a:rPr lang="ur-IN" dirty="0">
                <a:latin typeface="Arial" panose="020B0604020202020204" pitchFamily="34" charset="0"/>
                <a:cs typeface="Arial" panose="020B0604020202020204" pitchFamily="34" charset="0"/>
              </a:rPr>
              <a:t> </a:t>
            </a:r>
            <a:r>
              <a:rPr lang="ur-IN" b="0" i="0" u="none" strike="noStrike" dirty="0">
                <a:effectLst/>
                <a:latin typeface="Arial" panose="020B0604020202020204" pitchFamily="34" charset="0"/>
                <a:cs typeface="Arial" panose="020B0604020202020204" pitchFamily="34" charset="0"/>
              </a:rPr>
              <a:t>نتائج نے ہمیں</a:t>
            </a:r>
            <a:r>
              <a:rPr lang="ur-IN" i="0" u="none" strike="noStrike" dirty="0">
                <a:effectLst/>
                <a:latin typeface="Arial" panose="020B0604020202020204" pitchFamily="34" charset="0"/>
                <a:cs typeface="Arial" panose="020B0604020202020204" pitchFamily="34" charset="0"/>
              </a:rPr>
              <a:t> دیکھ بھال کے معیار اور لوگوں کی ذہنی صحت کی دیکھ بھال کے تجربات کو بہتر بنانے میں مدد کی</a:t>
            </a:r>
            <a:r>
              <a:rPr lang="ur-IN" b="1" i="0" u="none" strike="noStrike" dirty="0">
                <a:effectLst/>
                <a:latin typeface="Arial" panose="020B0604020202020204" pitchFamily="34" charset="0"/>
                <a:cs typeface="Arial" panose="020B0604020202020204" pitchFamily="34" charset="0"/>
              </a:rPr>
              <a:t> ۔</a:t>
            </a:r>
          </a:p>
        </p:txBody>
      </p:sp>
      <p:sp>
        <p:nvSpPr>
          <p:cNvPr id="30" name="TextBox 29">
            <a:extLst>
              <a:ext uri="{FF2B5EF4-FFF2-40B4-BE49-F238E27FC236}">
                <a16:creationId xmlns:a16="http://schemas.microsoft.com/office/drawing/2014/main" id="{B2BC5ABA-B821-4085-8024-B9001D466A07}"/>
              </a:ext>
            </a:extLst>
          </p:cNvPr>
          <p:cNvSpPr txBox="1"/>
          <p:nvPr/>
        </p:nvSpPr>
        <p:spPr>
          <a:xfrm>
            <a:off x="789882" y="5214327"/>
            <a:ext cx="5058002" cy="461665"/>
          </a:xfrm>
          <a:prstGeom prst="rect">
            <a:avLst/>
          </a:prstGeom>
          <a:noFill/>
        </p:spPr>
        <p:txBody>
          <a:bodyPr wrap="square">
            <a:spAutoFit/>
          </a:bodyPr>
          <a:lstStyle/>
          <a:p>
            <a:pPr algn="r" rtl="1"/>
            <a:r>
              <a:rPr lang="ur-IN" sz="2400" b="1" dirty="0">
                <a:latin typeface="Arial" panose="020B0604020202020204" pitchFamily="34" charset="0"/>
                <a:cs typeface="Arial" panose="020B0604020202020204" pitchFamily="34" charset="0"/>
              </a:rPr>
              <a:t>اپنی خدمات کو بہتر بنانے میں ہماری مدد کریں</a:t>
            </a:r>
          </a:p>
        </p:txBody>
      </p:sp>
      <p:sp>
        <p:nvSpPr>
          <p:cNvPr id="3" name="TextBox 2">
            <a:extLst>
              <a:ext uri="{FF2B5EF4-FFF2-40B4-BE49-F238E27FC236}">
                <a16:creationId xmlns:a16="http://schemas.microsoft.com/office/drawing/2014/main" id="{713C6130-A920-13F7-75FB-D48E9151131F}"/>
              </a:ext>
            </a:extLst>
          </p:cNvPr>
          <p:cNvSpPr txBox="1"/>
          <p:nvPr/>
        </p:nvSpPr>
        <p:spPr>
          <a:xfrm>
            <a:off x="-18401" y="9580871"/>
            <a:ext cx="6876401" cy="261610"/>
          </a:xfrm>
          <a:prstGeom prst="rect">
            <a:avLst/>
          </a:prstGeom>
          <a:solidFill>
            <a:srgbClr val="002060"/>
          </a:solidFill>
        </p:spPr>
        <p:txBody>
          <a:bodyPr wrap="square" rtlCol="0">
            <a:spAutoFit/>
          </a:bodyPr>
          <a:lstStyle/>
          <a:p>
            <a:pPr algn="ctr" rtl="1"/>
            <a:r>
              <a:rPr lang="ur-IN" sz="1100" b="1" dirty="0">
                <a:solidFill>
                  <a:schemeClr val="bg1"/>
                </a:solidFill>
              </a:rPr>
              <a:t>کمیونٹی مینٹل ہیلتھ سروے کے پاس سیکشن 251 (NHS ایکٹ 2006) کے تحت رابطہ کی تفصیلات پر کارروائی کرنے کی منظوری ہے۔</a:t>
            </a:r>
          </a:p>
        </p:txBody>
      </p:sp>
    </p:spTree>
    <p:extLst>
      <p:ext uri="{BB962C8B-B14F-4D97-AF65-F5344CB8AC3E}">
        <p14:creationId xmlns:p14="http://schemas.microsoft.com/office/powerpoint/2010/main" val="21538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20" ma:contentTypeDescription="Create a new document." ma:contentTypeScope="" ma:versionID="26c935804cca8554dae2c422a939c20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86ed6c77570e97698f7fc61157777e1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97441b-d3fe-4788-8629-aff52d38f515">
      <Terms xmlns="http://schemas.microsoft.com/office/infopath/2007/PartnerControls"/>
    </lcf76f155ced4ddcb4097134ff3c332f>
    <TaxCatchAll xmlns="1d162527-c308-4a98-98b8-9e726c57dd8b" xsi:nil="true"/>
    <Date2 xmlns="c497441b-d3fe-4788-8629-aff52d38f515" xsi:nil="true"/>
  </documentManagement>
</p:properties>
</file>

<file path=customXml/itemProps1.xml><?xml version="1.0" encoding="utf-8"?>
<ds:datastoreItem xmlns:ds="http://schemas.openxmlformats.org/officeDocument/2006/customXml" ds:itemID="{55891CB6-1AD9-4D35-9513-F151A1A166ED}"/>
</file>

<file path=customXml/itemProps2.xml><?xml version="1.0" encoding="utf-8"?>
<ds:datastoreItem xmlns:ds="http://schemas.openxmlformats.org/officeDocument/2006/customXml" ds:itemID="{ED167478-3DD2-413E-B11C-4CC5716D6C96}"/>
</file>

<file path=customXml/itemProps3.xml><?xml version="1.0" encoding="utf-8"?>
<ds:datastoreItem xmlns:ds="http://schemas.openxmlformats.org/officeDocument/2006/customXml" ds:itemID="{F1A7BF02-B588-4C93-BBB8-CA864DED075A}"/>
</file>

<file path=docMetadata/LabelInfo.xml><?xml version="1.0" encoding="utf-8"?>
<clbl:labelList xmlns:clbl="http://schemas.microsoft.com/office/2020/mipLabelMetadata">
  <clbl:label id="{19f7f50a-c692-4f56-92a0-10ab17c7532a}" enabled="1" method="Privileged" siteId="{87d48f5f-7eb6-48dd-b269-dae3dea931b5}" contentBits="0" removed="0"/>
</clbl:labelList>
</file>

<file path=docProps/app.xml><?xml version="1.0" encoding="utf-8"?>
<Properties xmlns="http://schemas.openxmlformats.org/officeDocument/2006/extended-properties" xmlns:vt="http://schemas.openxmlformats.org/officeDocument/2006/docPropsVTypes">
  <Template>Office Theme 2013 - 2022</Template>
  <TotalTime>0</TotalTime>
  <Words>233</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2025-03-17T14:32:21Z</dcterms:created>
  <dcterms:modified xsi:type="dcterms:W3CDTF">2025-03-17T16:34:49Z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ies>
</file>