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3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277"/>
    <a:srgbClr val="005EB8"/>
    <a:srgbClr val="02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1473" y="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8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447E-8AF4-4F4F-8E63-14F110127C18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0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cshape2">
            <a:extLst>
              <a:ext uri="{FF2B5EF4-FFF2-40B4-BE49-F238E27FC236}">
                <a16:creationId xmlns:a16="http://schemas.microsoft.com/office/drawing/2014/main" id="{740E422B-BF2A-AAF5-C6A4-7B89BA6B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401" y="8355552"/>
            <a:ext cx="6876401" cy="151688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17" name="docshape2">
            <a:extLst>
              <a:ext uri="{FF2B5EF4-FFF2-40B4-BE49-F238E27FC236}">
                <a16:creationId xmlns:a16="http://schemas.microsoft.com/office/drawing/2014/main" id="{CEE0AF6A-478A-4342-9E25-95F288EAF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1269626"/>
            <a:ext cx="6876401" cy="17183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>
              <a:solidFill>
                <a:srgbClr val="893277"/>
              </a:solidFill>
            </a:endParaRP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A04BB1-8F72-F83B-0888-61223E0EB1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648" y="304836"/>
            <a:ext cx="2190115" cy="6953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3.jpeg" descr="NHS 10mm - RGB Blue">
            <a:extLst>
              <a:ext uri="{FF2B5EF4-FFF2-40B4-BE49-F238E27FC236}">
                <a16:creationId xmlns:a16="http://schemas.microsoft.com/office/drawing/2014/main" id="{0333A2E9-6822-EF0E-E6DD-65240316EF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9695" y="313932"/>
            <a:ext cx="1226185" cy="494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C8EB52-D167-3F0C-49BA-B094AB536A4C}"/>
              </a:ext>
            </a:extLst>
          </p:cNvPr>
          <p:cNvSpPr txBox="1"/>
          <p:nvPr/>
        </p:nvSpPr>
        <p:spPr>
          <a:xfrm>
            <a:off x="396648" y="1322313"/>
            <a:ext cx="64613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28040" algn="ctr" rtl="0">
              <a:spcAft>
                <a:spcPts val="0"/>
              </a:spcAft>
            </a:pPr>
            <a:r>
              <a:rPr lang="es-001" sz="2800" b="1" spc="-35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Arial" panose="020B0604020202020204" pitchFamily="34" charset="0"/>
              </a:rPr>
              <a:t>Déjenos su opinión sobre la atención a la salud mental</a:t>
            </a:r>
          </a:p>
        </p:txBody>
      </p:sp>
      <p:sp>
        <p:nvSpPr>
          <p:cNvPr id="15" name="docshape2">
            <a:extLst>
              <a:ext uri="{FF2B5EF4-FFF2-40B4-BE49-F238E27FC236}">
                <a16:creationId xmlns:a16="http://schemas.microsoft.com/office/drawing/2014/main" id="{42660335-7B09-81BE-F5D8-7D715491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2210"/>
            <a:ext cx="6876401" cy="5114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A047A4-583E-4EA6-A32F-6ED76D4C1EE0}"/>
              </a:ext>
            </a:extLst>
          </p:cNvPr>
          <p:cNvSpPr txBox="1"/>
          <p:nvPr/>
        </p:nvSpPr>
        <p:spPr>
          <a:xfrm>
            <a:off x="-18401" y="2493537"/>
            <a:ext cx="68764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s-001" sz="20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Encuesta sobre salud mental comunitaria 2025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4C3B5-44E6-493B-9D2E-2D35FBC0E946}"/>
              </a:ext>
            </a:extLst>
          </p:cNvPr>
          <p:cNvSpPr txBox="1"/>
          <p:nvPr/>
        </p:nvSpPr>
        <p:spPr>
          <a:xfrm>
            <a:off x="227901" y="8387290"/>
            <a:ext cx="304884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es-001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no desea participar o tiene alguna pregunta sobre la encuesta, comuníquese con la organización a través de los siguientes contactos:</a:t>
            </a:r>
            <a:endParaRPr lang="es-00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AC6537-EA3B-4FE1-AE15-C3759D08B9E1}"/>
              </a:ext>
            </a:extLst>
          </p:cNvPr>
          <p:cNvSpPr txBox="1"/>
          <p:nvPr/>
        </p:nvSpPr>
        <p:spPr>
          <a:xfrm>
            <a:off x="774933" y="5893109"/>
            <a:ext cx="596326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es-001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participación es </a:t>
            </a:r>
            <a:r>
              <a:rPr lang="es-001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voluntaria</a:t>
            </a:r>
            <a:r>
              <a:rPr lang="es-001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 todas las respuestas son </a:t>
            </a:r>
            <a:r>
              <a:rPr lang="es-001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confidenciales</a:t>
            </a:r>
            <a:r>
              <a:rPr lang="es-001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es-001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 se le invita a participar, su nombre, número de teléfono y dirección postal solo serán utilizados por los investigadores para realizar la encuesta. Su información y respuestas a la encuesta no se compartirán con ningún profesional que le brinde atención, y todos los datos publicados serán </a:t>
            </a:r>
            <a:r>
              <a:rPr lang="es-001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anónimos</a:t>
            </a:r>
            <a:r>
              <a:rPr lang="es-001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302413-4DFF-4890-9AEC-1846AAE1E29E}"/>
              </a:ext>
            </a:extLst>
          </p:cNvPr>
          <p:cNvSpPr txBox="1"/>
          <p:nvPr/>
        </p:nvSpPr>
        <p:spPr>
          <a:xfrm>
            <a:off x="3416949" y="8446335"/>
            <a:ext cx="33212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s-001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 de teléfono de la organización (obligatorio)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s-001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correo electrónico de la organización (si está disponible)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s-001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la organización (si está disponible)</a:t>
            </a:r>
          </a:p>
        </p:txBody>
      </p:sp>
      <p:sp>
        <p:nvSpPr>
          <p:cNvPr id="6" name="docshape2">
            <a:extLst>
              <a:ext uri="{FF2B5EF4-FFF2-40B4-BE49-F238E27FC236}">
                <a16:creationId xmlns:a16="http://schemas.microsoft.com/office/drawing/2014/main" id="{060026D9-EE8C-6A30-97D1-42C8CFDC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3034006"/>
            <a:ext cx="6867201" cy="5136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pic>
        <p:nvPicPr>
          <p:cNvPr id="12" name="Picture 11" descr="A blue lock with a keyhole&#10;&#10;Description automatically generated">
            <a:extLst>
              <a:ext uri="{FF2B5EF4-FFF2-40B4-BE49-F238E27FC236}">
                <a16:creationId xmlns:a16="http://schemas.microsoft.com/office/drawing/2014/main" id="{F049E342-A23F-0F68-8709-4A8217FC0A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" y="5861370"/>
            <a:ext cx="709601" cy="709601"/>
          </a:xfrm>
          <a:prstGeom prst="rect">
            <a:avLst/>
          </a:prstGeom>
        </p:spPr>
      </p:pic>
      <p:pic>
        <p:nvPicPr>
          <p:cNvPr id="14" name="Picture 13" descr="A computer with a checklist on it&#10;&#10;Description automatically generated">
            <a:extLst>
              <a:ext uri="{FF2B5EF4-FFF2-40B4-BE49-F238E27FC236}">
                <a16:creationId xmlns:a16="http://schemas.microsoft.com/office/drawing/2014/main" id="{3D195B50-B6AD-9331-8E7D-B622F98FC37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" y="4159738"/>
            <a:ext cx="635040" cy="63504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769F4B7-C9A9-4222-A726-51FB840FAD63}"/>
              </a:ext>
            </a:extLst>
          </p:cNvPr>
          <p:cNvSpPr txBox="1"/>
          <p:nvPr/>
        </p:nvSpPr>
        <p:spPr>
          <a:xfrm>
            <a:off x="774933" y="3245394"/>
            <a:ext cx="5963262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es-001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Esta organización pronto llevará a cabo una encuesta para saber </a:t>
            </a:r>
            <a:r>
              <a:rPr lang="es-001" b="1" dirty="0">
                <a:latin typeface="Arial" panose="020B0604020202020204" pitchFamily="34" charset="0"/>
                <a:cs typeface="Arial" panose="020B0604020202020204" pitchFamily="34" charset="0"/>
              </a:rPr>
              <a:t>su opinión</a:t>
            </a:r>
            <a:r>
              <a:rPr lang="es-001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sobre la atención que recibe. </a:t>
            </a:r>
          </a:p>
          <a:p>
            <a:endParaRPr lang="en-GB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es-001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año pasado recibimos las opiniones de casi 15.000 personas.</a:t>
            </a:r>
            <a:r>
              <a:rPr lang="es-001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001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 resultados nos ayudaron a mejorar la </a:t>
            </a:r>
            <a:r>
              <a:rPr lang="es-001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calidad del servicio y la experiencia de atención de salud mental de las personas</a:t>
            </a:r>
            <a:r>
              <a:rPr lang="es-001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C5ABA-B821-4085-8024-B9001D466A07}"/>
              </a:ext>
            </a:extLst>
          </p:cNvPr>
          <p:cNvSpPr txBox="1"/>
          <p:nvPr/>
        </p:nvSpPr>
        <p:spPr>
          <a:xfrm>
            <a:off x="789882" y="5435876"/>
            <a:ext cx="58059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es-001" sz="2000" b="1" dirty="0">
                <a:latin typeface="Arial" panose="020B0604020202020204" pitchFamily="34" charset="0"/>
                <a:cs typeface="Arial" panose="020B0604020202020204" pitchFamily="34" charset="0"/>
              </a:rPr>
              <a:t>Ayúdenos a mejorar los servicios que recibe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3C6130-A920-13F7-75FB-D48E9151131F}"/>
              </a:ext>
            </a:extLst>
          </p:cNvPr>
          <p:cNvSpPr txBox="1"/>
          <p:nvPr/>
        </p:nvSpPr>
        <p:spPr>
          <a:xfrm>
            <a:off x="-18401" y="9580871"/>
            <a:ext cx="6876401" cy="44627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es-001" sz="1100" b="1" dirty="0">
                <a:solidFill>
                  <a:schemeClr val="bg1"/>
                </a:solidFill>
              </a:rPr>
              <a:t>La Encuesta sobre salud mental comunitaria cuenta con la aprobación de la Sección 251 (Ley del NHS de 2006) para procesar los datos de contacto</a:t>
            </a:r>
            <a:r>
              <a:rPr lang="es-001" sz="1200" b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38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  <Date2 xmlns="c497441b-d3fe-4788-8629-aff52d38f515" xsi:nil="true"/>
  </documentManagement>
</p:properties>
</file>

<file path=customXml/itemProps1.xml><?xml version="1.0" encoding="utf-8"?>
<ds:datastoreItem xmlns:ds="http://schemas.openxmlformats.org/officeDocument/2006/customXml" ds:itemID="{253992DE-9A91-4556-B626-087F42040BF6}"/>
</file>

<file path=customXml/itemProps2.xml><?xml version="1.0" encoding="utf-8"?>
<ds:datastoreItem xmlns:ds="http://schemas.openxmlformats.org/officeDocument/2006/customXml" ds:itemID="{B238CC52-8C7A-41FA-B8A9-39665CB1B58A}"/>
</file>

<file path=customXml/itemProps3.xml><?xml version="1.0" encoding="utf-8"?>
<ds:datastoreItem xmlns:ds="http://schemas.openxmlformats.org/officeDocument/2006/customXml" ds:itemID="{550192F0-77A6-451B-9507-75033EE8DA55}"/>
</file>

<file path=docMetadata/LabelInfo.xml><?xml version="1.0" encoding="utf-8"?>
<clbl:labelList xmlns:clbl="http://schemas.microsoft.com/office/2020/mipLabelMetadata">
  <clbl:label id="{19f7f50a-c692-4f56-92a0-10ab17c7532a}" enabled="1" method="Privileged" siteId="{87d48f5f-7eb6-48dd-b269-dae3dea931b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219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2025-03-17T14:28:46Z</dcterms:created>
  <dcterms:modified xsi:type="dcterms:W3CDTF">2025-03-17T16:30:13Z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</Properties>
</file>