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857" y="2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17/03/2025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396648" y="1267615"/>
            <a:ext cx="6630100" cy="1200329"/>
          </a:xfrm>
          <a:prstGeom prst="rect">
            <a:avLst/>
          </a:prstGeom>
          <a:noFill/>
        </p:spPr>
        <p:txBody>
          <a:bodyPr wrap="square">
            <a:spAutoFit/>
          </a:bodyPr>
          <a:lstStyle/>
          <a:p>
            <a:pPr marR="828040" algn="ctr" rtl="0">
              <a:spcAft>
                <a:spcPts val="0"/>
              </a:spcAft>
            </a:pPr>
            <a:r>
              <a:rPr lang="ro-RO" sz="2400" b="1" spc="-35" dirty="0">
                <a:solidFill>
                  <a:schemeClr val="bg1"/>
                </a:solidFill>
                <a:effectLst/>
                <a:latin typeface="Arial Black" panose="020B0A04020102020204" pitchFamily="34" charset="0"/>
                <a:ea typeface="Arial" panose="020B0604020202020204" pitchFamily="34" charset="0"/>
              </a:rPr>
              <a:t>Expuneți-vă opinia cu privire la sistemul de îngrijire a sănătății psihice</a:t>
            </a:r>
            <a:endParaRPr lang="ro-RO" sz="3200" b="1" spc="-35" dirty="0">
              <a:solidFill>
                <a:schemeClr val="bg1"/>
              </a:solidFill>
              <a:effectLst/>
              <a:latin typeface="Arial Black" panose="020B0A04020102020204" pitchFamily="34" charset="0"/>
              <a:ea typeface="Arial" panose="020B0604020202020204" pitchFamily="34" charset="0"/>
            </a:endParaRP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21252" y="2607280"/>
            <a:ext cx="6876401" cy="338554"/>
          </a:xfrm>
          <a:prstGeom prst="rect">
            <a:avLst/>
          </a:prstGeom>
          <a:noFill/>
        </p:spPr>
        <p:txBody>
          <a:bodyPr wrap="square">
            <a:spAutoFit/>
          </a:bodyPr>
          <a:lstStyle/>
          <a:p>
            <a:pPr algn="ctr" rtl="0"/>
            <a:r>
              <a:rPr lang="ro-RO" sz="1600" b="1" i="0" u="none" strike="noStrike" dirty="0">
                <a:solidFill>
                  <a:schemeClr val="bg1"/>
                </a:solidFill>
                <a:effectLst/>
                <a:latin typeface="Arial" panose="020B0604020202020204" pitchFamily="34" charset="0"/>
                <a:cs typeface="Arial" panose="020B0604020202020204" pitchFamily="34" charset="0"/>
              </a:rPr>
              <a:t>Sondaj cu privire la sănătatea psihică la nivel comunitar - 2025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830997"/>
          </a:xfrm>
          <a:prstGeom prst="rect">
            <a:avLst/>
          </a:prstGeom>
          <a:noFill/>
        </p:spPr>
        <p:txBody>
          <a:bodyPr wrap="square">
            <a:spAutoFit/>
          </a:bodyPr>
          <a:lstStyle/>
          <a:p>
            <a:pPr rtl="0"/>
            <a:r>
              <a:rPr lang="ro-RO" sz="1600" dirty="0">
                <a:solidFill>
                  <a:schemeClr val="bg1"/>
                </a:solidFill>
                <a:latin typeface="Arial" panose="020B0604020202020204" pitchFamily="34" charset="0"/>
                <a:cs typeface="Arial" panose="020B0604020202020204" pitchFamily="34" charset="0"/>
              </a:rPr>
              <a:t>Dacă nu doriţi să participaţi sau dacă aveţi întrebări cu privire la sondaj, vă rugăm să contactaţi:</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rtl="0"/>
            <a:r>
              <a:rPr lang="ro-RO" sz="1600" b="0" i="0" u="none" strike="noStrike" dirty="0">
                <a:effectLst/>
                <a:latin typeface="Arial" panose="020B0604020202020204" pitchFamily="34" charset="0"/>
                <a:cs typeface="Arial" panose="020B0604020202020204" pitchFamily="34" charset="0"/>
              </a:rPr>
              <a:t>Participarea este </a:t>
            </a:r>
            <a:r>
              <a:rPr lang="ro-RO" sz="1600" b="1" i="0" u="none" strike="noStrike" dirty="0">
                <a:effectLst/>
                <a:latin typeface="Arial" panose="020B0604020202020204" pitchFamily="34" charset="0"/>
                <a:cs typeface="Arial" panose="020B0604020202020204" pitchFamily="34" charset="0"/>
              </a:rPr>
              <a:t>voluntară</a:t>
            </a:r>
            <a:r>
              <a:rPr lang="ro-RO" sz="1600" b="0" i="0" u="none" strike="noStrike" dirty="0">
                <a:effectLst/>
                <a:latin typeface="Arial" panose="020B0604020202020204" pitchFamily="34" charset="0"/>
                <a:cs typeface="Arial" panose="020B0604020202020204" pitchFamily="34" charset="0"/>
              </a:rPr>
              <a:t> </a:t>
            </a:r>
            <a:r>
              <a:rPr lang="ro-RO" sz="1600" i="0" u="none" strike="noStrike" dirty="0">
                <a:effectLst/>
                <a:latin typeface="Arial" panose="020B0604020202020204" pitchFamily="34" charset="0"/>
                <a:cs typeface="Arial" panose="020B0604020202020204" pitchFamily="34" charset="0"/>
              </a:rPr>
              <a:t>iar toate răspunsurile sunt </a:t>
            </a:r>
            <a:r>
              <a:rPr lang="ro-RO" sz="1600" b="1" i="0" u="none" strike="noStrike" dirty="0">
                <a:effectLst/>
                <a:latin typeface="Arial" panose="020B0604020202020204" pitchFamily="34" charset="0"/>
                <a:cs typeface="Arial" panose="020B0604020202020204" pitchFamily="34" charset="0"/>
              </a:rPr>
              <a:t>confidenţiale</a:t>
            </a:r>
            <a:r>
              <a:rPr lang="ro-RO" sz="1600" b="0" i="0" u="none" strike="noStrike" dirty="0">
                <a:effectLst/>
                <a:latin typeface="Arial" panose="020B0604020202020204" pitchFamily="34" charset="0"/>
                <a:cs typeface="Arial" panose="020B0604020202020204" pitchFamily="34" charset="0"/>
              </a:rPr>
              <a:t>.</a:t>
            </a:r>
          </a:p>
          <a:p>
            <a:endParaRPr lang="en-GB" sz="1200" dirty="0">
              <a:latin typeface="Arial" panose="020B0604020202020204" pitchFamily="34" charset="0"/>
              <a:cs typeface="Arial" panose="020B0604020202020204" pitchFamily="34" charset="0"/>
            </a:endParaRPr>
          </a:p>
          <a:p>
            <a:pPr rtl="0"/>
            <a:r>
              <a:rPr lang="ro-RO" sz="1600" b="0" i="0" u="none" strike="noStrike" dirty="0">
                <a:effectLst/>
                <a:latin typeface="Arial" panose="020B0604020202020204" pitchFamily="34" charset="0"/>
                <a:cs typeface="Arial" panose="020B0604020202020204" pitchFamily="34" charset="0"/>
              </a:rPr>
              <a:t>În cazul în care primiți o invitație de participare, numele dvs., nr. dvs. de telefon şi adresa poştală vor fi utilizate doar de către cercetătorii care vor realiza sondajul. Informațiile și răspunsurile dumneavoastră la sondaj nu vor fi comunicate niciunui specialist care vă oferă asistenţă, iar toate datele sunt publicate sub protecția </a:t>
            </a:r>
            <a:r>
              <a:rPr lang="ro-RO" sz="1600" b="1" i="0" u="none" strike="noStrike" dirty="0">
                <a:effectLst/>
                <a:latin typeface="Arial" panose="020B0604020202020204" pitchFamily="34" charset="0"/>
                <a:cs typeface="Arial" panose="020B0604020202020204" pitchFamily="34" charset="0"/>
              </a:rPr>
              <a:t>anonimatului</a:t>
            </a:r>
            <a:r>
              <a:rPr lang="ro-RO" sz="1600" b="0" i="0" u="none" strike="noStrike" dirty="0">
                <a:effectLst/>
                <a:latin typeface="Arial" panose="020B0604020202020204" pitchFamily="34" charset="0"/>
                <a:cs typeface="Arial" panose="020B0604020202020204" pitchFamily="34" charset="0"/>
              </a:rPr>
              <a:t>. </a:t>
            </a:r>
          </a:p>
        </p:txBody>
      </p:sp>
      <p:sp>
        <p:nvSpPr>
          <p:cNvPr id="19" name="TextBox 18">
            <a:extLst>
              <a:ext uri="{FF2B5EF4-FFF2-40B4-BE49-F238E27FC236}">
                <a16:creationId xmlns:a16="http://schemas.microsoft.com/office/drawing/2014/main" id="{C5302413-4DFF-4890-9AEC-1846AAE1E29E}"/>
              </a:ext>
            </a:extLst>
          </p:cNvPr>
          <p:cNvSpPr txBox="1"/>
          <p:nvPr/>
        </p:nvSpPr>
        <p:spPr>
          <a:xfrm>
            <a:off x="3416949" y="8446335"/>
            <a:ext cx="3321246" cy="738664"/>
          </a:xfrm>
          <a:prstGeom prst="rect">
            <a:avLst/>
          </a:prstGeom>
          <a:noFill/>
        </p:spPr>
        <p:txBody>
          <a:bodyPr wrap="square">
            <a:spAutoFit/>
          </a:bodyPr>
          <a:lstStyle/>
          <a:p>
            <a:pPr marL="285750" indent="-285750" rtl="0">
              <a:buFont typeface="Arial" panose="020B0604020202020204" pitchFamily="34" charset="0"/>
              <a:buChar char="•"/>
            </a:pPr>
            <a:r>
              <a:rPr lang="ro-RO" sz="1400">
                <a:solidFill>
                  <a:schemeClr val="bg1"/>
                </a:solidFill>
                <a:latin typeface="Arial" panose="020B0604020202020204" pitchFamily="34" charset="0"/>
                <a:cs typeface="Arial" panose="020B0604020202020204" pitchFamily="34" charset="0"/>
              </a:rPr>
              <a:t>Numărul de telefon al trustului (în cazul în care acest lucru este necesar)</a:t>
            </a:r>
          </a:p>
          <a:p>
            <a:pPr marL="285750" indent="-285750" rtl="0">
              <a:buFont typeface="Arial" panose="020B0604020202020204" pitchFamily="34" charset="0"/>
              <a:buChar char="•"/>
            </a:pPr>
            <a:r>
              <a:rPr lang="ro-RO" sz="1400">
                <a:solidFill>
                  <a:schemeClr val="bg1"/>
                </a:solidFill>
                <a:latin typeface="Arial" panose="020B0604020202020204" pitchFamily="34" charset="0"/>
                <a:cs typeface="Arial" panose="020B0604020202020204" pitchFamily="34" charset="0"/>
              </a:rPr>
              <a:t>Adresa de e-mail a trustului (dacă este disponibilă) </a:t>
            </a:r>
          </a:p>
          <a:p>
            <a:pPr marL="285750" indent="-285750" rtl="0">
              <a:buFont typeface="Arial" panose="020B0604020202020204" pitchFamily="34" charset="0"/>
              <a:buChar char="•"/>
            </a:pPr>
            <a:r>
              <a:rPr lang="ro-RO" sz="1400">
                <a:solidFill>
                  <a:schemeClr val="bg1"/>
                </a:solidFill>
                <a:latin typeface="Arial" panose="020B0604020202020204" pitchFamily="34" charset="0"/>
                <a:cs typeface="Arial" panose="020B0604020202020204" pitchFamily="34" charset="0"/>
              </a:rPr>
              <a:t>Adresa trustului (dacă este disponibilă)</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2031325"/>
          </a:xfrm>
          <a:prstGeom prst="rect">
            <a:avLst/>
          </a:prstGeom>
          <a:noFill/>
        </p:spPr>
        <p:txBody>
          <a:bodyPr wrap="square">
            <a:spAutoFit/>
          </a:bodyPr>
          <a:lstStyle/>
          <a:p>
            <a:pPr rtl="0"/>
            <a:r>
              <a:rPr lang="ro-RO" sz="1600" b="1" i="0" u="none" strike="noStrike" dirty="0">
                <a:effectLst/>
                <a:latin typeface="Arial" panose="020B0604020202020204" pitchFamily="34" charset="0"/>
                <a:cs typeface="Arial" panose="020B0604020202020204" pitchFamily="34" charset="0"/>
              </a:rPr>
              <a:t>În perioada următoare, acest trust va realiza un sondaj cu scopul de a evalua percepția dumneavoastră asupra calității îngrijirii </a:t>
            </a:r>
            <a:r>
              <a:rPr lang="ro-RO" sz="1600" b="1" dirty="0">
                <a:latin typeface="Arial" panose="020B0604020202020204" pitchFamily="34" charset="0"/>
                <a:cs typeface="Arial" panose="020B0604020202020204" pitchFamily="34" charset="0"/>
              </a:rPr>
              <a:t>de care beneficiați.</a:t>
            </a:r>
            <a:r>
              <a:rPr lang="ro-RO" sz="1600" b="1" i="0" u="none" strike="noStrike" dirty="0">
                <a:effectLst/>
                <a:latin typeface="Arial" panose="020B0604020202020204" pitchFamily="34" charset="0"/>
                <a:cs typeface="Arial" panose="020B0604020202020204" pitchFamily="34" charset="0"/>
              </a:rPr>
              <a:t> </a:t>
            </a:r>
          </a:p>
          <a:p>
            <a:endParaRPr lang="en-GB" sz="1400" b="1" dirty="0">
              <a:effectLst/>
              <a:latin typeface="Arial" panose="020B0604020202020204" pitchFamily="34" charset="0"/>
              <a:cs typeface="Arial" panose="020B0604020202020204" pitchFamily="34" charset="0"/>
            </a:endParaRPr>
          </a:p>
          <a:p>
            <a:pPr rtl="0"/>
            <a:r>
              <a:rPr lang="ro-RO" sz="1600" b="0" i="0" u="none" strike="noStrike" dirty="0">
                <a:effectLst/>
                <a:latin typeface="Arial" panose="020B0604020202020204" pitchFamily="34" charset="0"/>
                <a:cs typeface="Arial" panose="020B0604020202020204" pitchFamily="34" charset="0"/>
              </a:rPr>
              <a:t>Pe parcursul anului trecut am intervievat aproximativ 15.000 persoane.</a:t>
            </a:r>
            <a:r>
              <a:rPr lang="ro-RO" sz="1600" dirty="0">
                <a:latin typeface="Arial" panose="020B0604020202020204" pitchFamily="34" charset="0"/>
                <a:cs typeface="Arial" panose="020B0604020202020204" pitchFamily="34" charset="0"/>
              </a:rPr>
              <a:t> </a:t>
            </a:r>
            <a:r>
              <a:rPr lang="ro-RO" sz="1600" b="0" i="0" u="none" strike="noStrike" dirty="0">
                <a:effectLst/>
                <a:latin typeface="Arial" panose="020B0604020202020204" pitchFamily="34" charset="0"/>
                <a:cs typeface="Arial" panose="020B0604020202020204" pitchFamily="34" charset="0"/>
              </a:rPr>
              <a:t>Rezultatele acestui sondaj ne-au ajutat </a:t>
            </a:r>
            <a:r>
              <a:rPr lang="ro-RO" sz="1600" i="0" u="none" strike="noStrike" dirty="0">
                <a:effectLst/>
                <a:latin typeface="Arial" panose="020B0604020202020204" pitchFamily="34" charset="0"/>
                <a:cs typeface="Arial" panose="020B0604020202020204" pitchFamily="34" charset="0"/>
              </a:rPr>
              <a:t>să îmbunătăţim calitatea asistenţei şi experienţele persoanelor cu afecţiuni ale sănătăţii psihice</a:t>
            </a:r>
            <a:r>
              <a:rPr lang="ro-RO" sz="1600" b="1" i="0" u="none" strike="noStrike" dirty="0">
                <a:effectLst/>
                <a:latin typeface="Arial" panose="020B0604020202020204" pitchFamily="34" charset="0"/>
                <a:cs typeface="Arial" panose="020B0604020202020204" pitchFamily="34" charset="0"/>
              </a:rPr>
              <a:t>.</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74933" y="5492055"/>
            <a:ext cx="6009078" cy="338554"/>
          </a:xfrm>
          <a:prstGeom prst="rect">
            <a:avLst/>
          </a:prstGeom>
          <a:noFill/>
        </p:spPr>
        <p:txBody>
          <a:bodyPr wrap="square">
            <a:spAutoFit/>
          </a:bodyPr>
          <a:lstStyle/>
          <a:p>
            <a:pPr rtl="0"/>
            <a:r>
              <a:rPr lang="ro-RO" sz="1600" b="1" dirty="0">
                <a:latin typeface="Arial" panose="020B0604020202020204" pitchFamily="34" charset="0"/>
                <a:cs typeface="Arial" panose="020B0604020202020204" pitchFamily="34" charset="0"/>
              </a:rPr>
              <a:t>Ajutaţi-ne să îmbunătăţim serviciile pe care vi le oferim</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ro-RO" sz="1100" b="1" dirty="0">
                <a:solidFill>
                  <a:schemeClr val="bg1"/>
                </a:solidFill>
              </a:rPr>
              <a:t>Sondajul cu privire la sănătatea psihică la nivel comunitar beneficiază de aprobare conform Secțiunii 251 a Legii Serviciului Național de Sănătate (NHS Act 2006) pentru prelucrarea datelor de contact.</a:t>
            </a: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Props1.xml><?xml version="1.0" encoding="utf-8"?>
<ds:datastoreItem xmlns:ds="http://schemas.openxmlformats.org/officeDocument/2006/customXml" ds:itemID="{05BA0C1D-0C06-4F7B-9D1A-312770EF111C}"/>
</file>

<file path=customXml/itemProps2.xml><?xml version="1.0" encoding="utf-8"?>
<ds:datastoreItem xmlns:ds="http://schemas.openxmlformats.org/officeDocument/2006/customXml" ds:itemID="{A172D0E2-252F-41F7-8A56-E7726C0565D2}"/>
</file>

<file path=customXml/itemProps3.xml><?xml version="1.0" encoding="utf-8"?>
<ds:datastoreItem xmlns:ds="http://schemas.openxmlformats.org/officeDocument/2006/customXml" ds:itemID="{DC005B65-F1B9-4F60-B40C-D9465F8CE3F5}"/>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235</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2025-03-17T12:20:31Z</dcterms:created>
  <dcterms:modified xsi:type="dcterms:W3CDTF">2025-03-17T16:18:16Z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