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3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277"/>
    <a:srgbClr val="005EB8"/>
    <a:srgbClr val="025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857" y="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956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00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503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889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068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456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303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7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76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56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761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1447E-8AF4-4F4F-8E63-14F110127C18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6A00-FE1F-49DF-BB9A-A88472B663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905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cshape2">
            <a:extLst>
              <a:ext uri="{FF2B5EF4-FFF2-40B4-BE49-F238E27FC236}">
                <a16:creationId xmlns:a16="http://schemas.microsoft.com/office/drawing/2014/main" id="{740E422B-BF2A-AAF5-C6A4-7B89BA6B2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01" y="8355552"/>
            <a:ext cx="6876401" cy="151688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17" name="docshape2">
            <a:extLst>
              <a:ext uri="{FF2B5EF4-FFF2-40B4-BE49-F238E27FC236}">
                <a16:creationId xmlns:a16="http://schemas.microsoft.com/office/drawing/2014/main" id="{CEE0AF6A-478A-4342-9E25-95F288EAF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1269626"/>
            <a:ext cx="6876401" cy="1718337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>
              <a:solidFill>
                <a:srgbClr val="893277"/>
              </a:solidFill>
            </a:endParaRPr>
          </a:p>
        </p:txBody>
      </p:sp>
      <p:pic>
        <p:nvPicPr>
          <p:cNvPr id="4" name="image2.png">
            <a:extLst>
              <a:ext uri="{FF2B5EF4-FFF2-40B4-BE49-F238E27FC236}">
                <a16:creationId xmlns:a16="http://schemas.microsoft.com/office/drawing/2014/main" id="{A1A04BB1-8F72-F83B-0888-61223E0EB1D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648" y="304836"/>
            <a:ext cx="2190115" cy="69532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age3.jpeg" descr="NHS 10mm - RGB Blue">
            <a:extLst>
              <a:ext uri="{FF2B5EF4-FFF2-40B4-BE49-F238E27FC236}">
                <a16:creationId xmlns:a16="http://schemas.microsoft.com/office/drawing/2014/main" id="{0333A2E9-6822-EF0E-E6DD-65240316EF3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9695" y="313932"/>
            <a:ext cx="1226185" cy="4940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C8EB52-D167-3F0C-49BA-B094AB536A4C}"/>
              </a:ext>
            </a:extLst>
          </p:cNvPr>
          <p:cNvSpPr txBox="1"/>
          <p:nvPr/>
        </p:nvSpPr>
        <p:spPr>
          <a:xfrm>
            <a:off x="227901" y="1279938"/>
            <a:ext cx="67788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828040" algn="ctr" rtl="0">
              <a:spcAft>
                <a:spcPts val="0"/>
              </a:spcAft>
            </a:pPr>
            <a:r>
              <a:rPr lang="it-IT" sz="2000" b="1" spc="-35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Arial" panose="020B0604020202020204" pitchFamily="34" charset="0"/>
              </a:rPr>
              <a:t>Raccontateci quale è la vostra opinione sull'assistenza sanitaria a supporto della salute mentale</a:t>
            </a:r>
          </a:p>
        </p:txBody>
      </p:sp>
      <p:sp>
        <p:nvSpPr>
          <p:cNvPr id="15" name="docshape2">
            <a:extLst>
              <a:ext uri="{FF2B5EF4-FFF2-40B4-BE49-F238E27FC236}">
                <a16:creationId xmlns:a16="http://schemas.microsoft.com/office/drawing/2014/main" id="{42660335-7B09-81BE-F5D8-7D715491C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02210"/>
            <a:ext cx="6876401" cy="511400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4A047A4-583E-4EA6-A32F-6ED76D4C1EE0}"/>
              </a:ext>
            </a:extLst>
          </p:cNvPr>
          <p:cNvSpPr txBox="1"/>
          <p:nvPr/>
        </p:nvSpPr>
        <p:spPr>
          <a:xfrm>
            <a:off x="-18401" y="2493537"/>
            <a:ext cx="68764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r>
              <a:rPr lang="it-IT" b="1" i="0" u="none" strike="noStrike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Sondaggio sui servizi comunitari alla salute mentale 2025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9D4C3B5-44E6-493B-9D2E-2D35FBC0E946}"/>
              </a:ext>
            </a:extLst>
          </p:cNvPr>
          <p:cNvSpPr txBox="1"/>
          <p:nvPr/>
        </p:nvSpPr>
        <p:spPr>
          <a:xfrm>
            <a:off x="227901" y="8387290"/>
            <a:ext cx="304884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non volete partecipare o avete domande sul sondaggio, vi preghiamo di rivolgervi al Trust tramite le seguenti informazioni di contatto:</a:t>
            </a:r>
            <a:endParaRPr lang="it-I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AC6537-EA3B-4FE1-AE15-C3759D08B9E1}"/>
              </a:ext>
            </a:extLst>
          </p:cNvPr>
          <p:cNvSpPr txBox="1"/>
          <p:nvPr/>
        </p:nvSpPr>
        <p:spPr>
          <a:xfrm>
            <a:off x="714168" y="6053976"/>
            <a:ext cx="5963262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partecipazione è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volontaria</a:t>
            </a:r>
            <a:r>
              <a:rPr lang="it-IT" sz="160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tutte le risposte sono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confidenziali</a:t>
            </a:r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it-IT" sz="1600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 siete invitati a partecipare, il vostro nome, numero di telefono e indirizzo postale verranno utilizzati solo dai ricercatori per svolgere il sondaggio. Le vostre informazioni e le risposte non verranno condivise con nessun professionista che vi fornisce assistenza e tutti i dati pubblicati saranno resi </a:t>
            </a:r>
            <a:r>
              <a:rPr lang="it-IT" sz="16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anonimi</a:t>
            </a:r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5302413-4DFF-4890-9AEC-1846AAE1E29E}"/>
              </a:ext>
            </a:extLst>
          </p:cNvPr>
          <p:cNvSpPr txBox="1"/>
          <p:nvPr/>
        </p:nvSpPr>
        <p:spPr>
          <a:xfrm>
            <a:off x="3416949" y="8446335"/>
            <a:ext cx="332124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Numero di telefono del Trust (obbligatorio)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 e-mail del Trust (se disponibile) </a:t>
            </a:r>
          </a:p>
          <a:p>
            <a:pPr marL="285750" indent="-285750" rtl="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Indirizzo del Trust (se disponibile)</a:t>
            </a:r>
          </a:p>
        </p:txBody>
      </p:sp>
      <p:sp>
        <p:nvSpPr>
          <p:cNvPr id="6" name="docshape2">
            <a:extLst>
              <a:ext uri="{FF2B5EF4-FFF2-40B4-BE49-F238E27FC236}">
                <a16:creationId xmlns:a16="http://schemas.microsoft.com/office/drawing/2014/main" id="{060026D9-EE8C-6A30-97D1-42C8CFDC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201" y="3034006"/>
            <a:ext cx="6867201" cy="5136167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 dirty="0"/>
          </a:p>
        </p:txBody>
      </p:sp>
      <p:pic>
        <p:nvPicPr>
          <p:cNvPr id="12" name="Picture 11" descr="A blue lock with a keyhole&#10;&#10;Description automatically generated">
            <a:extLst>
              <a:ext uri="{FF2B5EF4-FFF2-40B4-BE49-F238E27FC236}">
                <a16:creationId xmlns:a16="http://schemas.microsoft.com/office/drawing/2014/main" id="{F049E342-A23F-0F68-8709-4A8217FC0A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1" y="5861370"/>
            <a:ext cx="709601" cy="709601"/>
          </a:xfrm>
          <a:prstGeom prst="rect">
            <a:avLst/>
          </a:prstGeom>
        </p:spPr>
      </p:pic>
      <p:pic>
        <p:nvPicPr>
          <p:cNvPr id="14" name="Picture 13" descr="A computer with a checklist on it&#10;&#10;Description automatically generated">
            <a:extLst>
              <a:ext uri="{FF2B5EF4-FFF2-40B4-BE49-F238E27FC236}">
                <a16:creationId xmlns:a16="http://schemas.microsoft.com/office/drawing/2014/main" id="{3D195B50-B6AD-9331-8E7D-B622F98FC376}"/>
              </a:ext>
            </a:extLst>
          </p:cNvPr>
          <p:cNvPicPr>
            <a:picLocks noChangeAspect="1"/>
          </p:cNvPicPr>
          <p:nvPr/>
        </p:nvPicPr>
        <p:blipFill>
          <a:blip r:embed="rId5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8" y="4159738"/>
            <a:ext cx="635040" cy="635040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4769F4B7-C9A9-4222-A726-51FB840FAD63}"/>
              </a:ext>
            </a:extLst>
          </p:cNvPr>
          <p:cNvSpPr txBox="1"/>
          <p:nvPr/>
        </p:nvSpPr>
        <p:spPr>
          <a:xfrm>
            <a:off x="774933" y="3245394"/>
            <a:ext cx="5963262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Questo Trust condurrà presto un sondaggio per capire cosa ne pensate dell'assistenza che </a:t>
            </a: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ricevete</a:t>
            </a:r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GB" sz="1400" b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/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L'anno scorso abbiamo ascoltato l'opinione di quasi 15.000 persone.</a:t>
            </a:r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b="0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risultati ci hanno aiutato a </a:t>
            </a:r>
            <a:r>
              <a:rPr lang="it-IT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migliorare la qualità e l'esperienza dei servizi di assistenza sanitaria a supporto della salute mentale delle persone</a:t>
            </a:r>
            <a:r>
              <a:rPr lang="it-IT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BC5ABA-B821-4085-8024-B9001D466A07}"/>
              </a:ext>
            </a:extLst>
          </p:cNvPr>
          <p:cNvSpPr txBox="1"/>
          <p:nvPr/>
        </p:nvSpPr>
        <p:spPr>
          <a:xfrm>
            <a:off x="739790" y="5568626"/>
            <a:ext cx="62168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it-IT" sz="2000" b="1" dirty="0">
                <a:latin typeface="Arial" panose="020B0604020202020204" pitchFamily="34" charset="0"/>
                <a:cs typeface="Arial" panose="020B0604020202020204" pitchFamily="34" charset="0"/>
              </a:rPr>
              <a:t>Aiutateci a migliorare i servizi che ricevete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3C6130-A920-13F7-75FB-D48E9151131F}"/>
              </a:ext>
            </a:extLst>
          </p:cNvPr>
          <p:cNvSpPr txBox="1"/>
          <p:nvPr/>
        </p:nvSpPr>
        <p:spPr>
          <a:xfrm>
            <a:off x="-18401" y="9580871"/>
            <a:ext cx="6876401" cy="43088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it-IT" sz="1100" b="1" dirty="0">
                <a:solidFill>
                  <a:schemeClr val="bg1"/>
                </a:solidFill>
              </a:rPr>
              <a:t>L'elaborazione dei dati di contatto del sondaggio sulla salute mentale della comunità è autorizzata ai sensi della Sezione 251 (Legge NHS 2006).</a:t>
            </a:r>
          </a:p>
        </p:txBody>
      </p:sp>
    </p:spTree>
    <p:extLst>
      <p:ext uri="{BB962C8B-B14F-4D97-AF65-F5344CB8AC3E}">
        <p14:creationId xmlns:p14="http://schemas.microsoft.com/office/powerpoint/2010/main" val="2153806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0EA4E9A0D10A4B86B174D08978D5EB" ma:contentTypeVersion="20" ma:contentTypeDescription="Create a new document." ma:contentTypeScope="" ma:versionID="26c935804cca8554dae2c422a939c20e">
  <xsd:schema xmlns:xsd="http://www.w3.org/2001/XMLSchema" xmlns:xs="http://www.w3.org/2001/XMLSchema" xmlns:p="http://schemas.microsoft.com/office/2006/metadata/properties" xmlns:ns2="c497441b-d3fe-4788-8629-aff52d38f515" xmlns:ns3="1d162527-c308-4a98-98b8-9e726c57dd8b" targetNamespace="http://schemas.microsoft.com/office/2006/metadata/properties" ma:root="true" ma:fieldsID="86ed6c77570e97698f7fc61157777e1c" ns2:_="" ns3:_="">
    <xsd:import namespace="c497441b-d3fe-4788-8629-aff52d38f515"/>
    <xsd:import namespace="1d162527-c308-4a98-98b8-9e726c57dd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2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97441b-d3fe-4788-8629-aff52d38f5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2" ma:index="20" nillable="true" ma:displayName="Date2" ma:format="DateTime" ma:internalName="Date2">
      <xsd:simpleType>
        <xsd:restriction base="dms:DateTime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8df9d8e5-705b-4129-800a-08ca17c575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62527-c308-4a98-98b8-9e726c57dd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5f9b9cce-e594-4bda-ba48-132f42860941}" ma:internalName="TaxCatchAll" ma:showField="CatchAllData" ma:web="1d162527-c308-4a98-98b8-9e726c57dd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497441b-d3fe-4788-8629-aff52d38f515">
      <Terms xmlns="http://schemas.microsoft.com/office/infopath/2007/PartnerControls"/>
    </lcf76f155ced4ddcb4097134ff3c332f>
    <TaxCatchAll xmlns="1d162527-c308-4a98-98b8-9e726c57dd8b" xsi:nil="true"/>
    <Date2 xmlns="c497441b-d3fe-4788-8629-aff52d38f515" xsi:nil="true"/>
  </documentManagement>
</p:properties>
</file>

<file path=customXml/itemProps1.xml><?xml version="1.0" encoding="utf-8"?>
<ds:datastoreItem xmlns:ds="http://schemas.openxmlformats.org/officeDocument/2006/customXml" ds:itemID="{E48CF0B0-4CE5-41D6-B4E3-0DD15BCAE922}"/>
</file>

<file path=customXml/itemProps2.xml><?xml version="1.0" encoding="utf-8"?>
<ds:datastoreItem xmlns:ds="http://schemas.openxmlformats.org/officeDocument/2006/customXml" ds:itemID="{119AD557-6E3E-4EB7-B9DF-49537E688EE8}"/>
</file>

<file path=customXml/itemProps3.xml><?xml version="1.0" encoding="utf-8"?>
<ds:datastoreItem xmlns:ds="http://schemas.openxmlformats.org/officeDocument/2006/customXml" ds:itemID="{25A2E10A-245E-4898-B26A-2034ED7BEF8E}"/>
</file>

<file path=docMetadata/LabelInfo.xml><?xml version="1.0" encoding="utf-8"?>
<clbl:labelList xmlns:clbl="http://schemas.microsoft.com/office/2020/mipLabelMetadata">
  <clbl:label id="{19f7f50a-c692-4f56-92a0-10ab17c7532a}" enabled="1" method="Privileged" siteId="{87d48f5f-7eb6-48dd-b269-dae3dea931b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209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2025-03-17T12:07:15Z</dcterms:created>
  <dcterms:modified xsi:type="dcterms:W3CDTF">2025-03-17T16:16:23Z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0x010100480EA4E9A0D10A4B86B174D08978D5EB</vt:lpwstr>
  </property>
</Properties>
</file>