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3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277"/>
    <a:srgbClr val="005EB8"/>
    <a:srgbClr val="025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1473" y="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5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00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88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06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45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0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7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56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6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90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cshape2">
            <a:extLst>
              <a:ext uri="{FF2B5EF4-FFF2-40B4-BE49-F238E27FC236}">
                <a16:creationId xmlns:a16="http://schemas.microsoft.com/office/drawing/2014/main" id="{740E422B-BF2A-AAF5-C6A4-7B89BA6B2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401" y="8355552"/>
            <a:ext cx="6876401" cy="151688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17" name="docshape2">
            <a:extLst>
              <a:ext uri="{FF2B5EF4-FFF2-40B4-BE49-F238E27FC236}">
                <a16:creationId xmlns:a16="http://schemas.microsoft.com/office/drawing/2014/main" id="{CEE0AF6A-478A-4342-9E25-95F288EAF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1269626"/>
            <a:ext cx="6876401" cy="17183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>
              <a:solidFill>
                <a:srgbClr val="893277"/>
              </a:solidFill>
            </a:endParaRPr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A1A04BB1-8F72-F83B-0888-61223E0EB1D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648" y="304836"/>
            <a:ext cx="2190115" cy="69532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age3.jpeg" descr="NHS 10mm - RGB Blue">
            <a:extLst>
              <a:ext uri="{FF2B5EF4-FFF2-40B4-BE49-F238E27FC236}">
                <a16:creationId xmlns:a16="http://schemas.microsoft.com/office/drawing/2014/main" id="{0333A2E9-6822-EF0E-E6DD-65240316EF3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9695" y="313932"/>
            <a:ext cx="1226185" cy="494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C8EB52-D167-3F0C-49BA-B094AB536A4C}"/>
              </a:ext>
            </a:extLst>
          </p:cNvPr>
          <p:cNvSpPr txBox="1"/>
          <p:nvPr/>
        </p:nvSpPr>
        <p:spPr>
          <a:xfrm>
            <a:off x="593046" y="1466588"/>
            <a:ext cx="617739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28040" algn="ctr" rtl="0">
              <a:spcAft>
                <a:spcPts val="0"/>
              </a:spcAft>
            </a:pPr>
            <a:r>
              <a:rPr lang="gu-IN" sz="3200" b="1" spc="-35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Arial" panose="020B0604020202020204" pitchFamily="34" charset="0"/>
              </a:rPr>
              <a:t>મેન્ટલ હેલ્થ કેર વિષે તમારા વિચારો અમને જણાવો</a:t>
            </a:r>
          </a:p>
        </p:txBody>
      </p:sp>
      <p:sp>
        <p:nvSpPr>
          <p:cNvPr id="15" name="docshape2">
            <a:extLst>
              <a:ext uri="{FF2B5EF4-FFF2-40B4-BE49-F238E27FC236}">
                <a16:creationId xmlns:a16="http://schemas.microsoft.com/office/drawing/2014/main" id="{42660335-7B09-81BE-F5D8-7D715491C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02210"/>
            <a:ext cx="6876401" cy="5114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A047A4-583E-4EA6-A32F-6ED76D4C1EE0}"/>
              </a:ext>
            </a:extLst>
          </p:cNvPr>
          <p:cNvSpPr txBox="1"/>
          <p:nvPr/>
        </p:nvSpPr>
        <p:spPr>
          <a:xfrm>
            <a:off x="-18401" y="2493537"/>
            <a:ext cx="6876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gu-IN" sz="24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કોમ્યુનિટી મેન્ટલ હેલ્થ સર્વે 2025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D4C3B5-44E6-493B-9D2E-2D35FBC0E946}"/>
              </a:ext>
            </a:extLst>
          </p:cNvPr>
          <p:cNvSpPr txBox="1"/>
          <p:nvPr/>
        </p:nvSpPr>
        <p:spPr>
          <a:xfrm>
            <a:off x="227901" y="8387290"/>
            <a:ext cx="30488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gu-IN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જો તમે ભાગ લેવા માંગતા નથી, અથવા સર્વેક્ષણ વિશે કોઈ પ્રશ્નો હોય તો કૃપા કરીને સંપર્ક કરો: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AC6537-EA3B-4FE1-AE15-C3759D08B9E1}"/>
              </a:ext>
            </a:extLst>
          </p:cNvPr>
          <p:cNvSpPr txBox="1"/>
          <p:nvPr/>
        </p:nvSpPr>
        <p:spPr>
          <a:xfrm>
            <a:off x="774933" y="5893109"/>
            <a:ext cx="596326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gu-IN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સહભાગિતા </a:t>
            </a:r>
            <a:r>
              <a:rPr lang="gu-IN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સ્વૈચ્છિક</a:t>
            </a:r>
            <a:r>
              <a:rPr lang="gu-IN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gu-IN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છે અને </a:t>
            </a:r>
            <a:r>
              <a:rPr lang="gu-IN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તમામ જવાબો</a:t>
            </a:r>
            <a:r>
              <a:rPr lang="gu-IN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ગોપનીય છે.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gu-IN" b="0" i="0" u="none" strike="noStrike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જો તમને ભાગ લેવા માટે આમંત્રિત કરવામાં આવે, તો તમારું નામ, ફોન નંબર અને પોસ્ટલ સરનામું સંશોધનકર્તાઓ દ્વારા જ સર્વેક્ષણ હાથ ધરવા માટે ઉપયોગમાં લેવામાં આવશે. </a:t>
            </a:r>
            <a:r>
              <a:rPr lang="gu-IN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તમારી માહિતી અને સર્વેક્ષણના જવાબો તમારી સંભાળ પહોંચાડનાર કોઈપણ સાથે શેર કરવામાં આવશે નહીં અને તમામ પ્રકાશિત ડેટા </a:t>
            </a:r>
            <a:r>
              <a:rPr lang="gu-IN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અનામી</a:t>
            </a:r>
            <a:r>
              <a:rPr lang="gu-IN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છે.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302413-4DFF-4890-9AEC-1846AAE1E29E}"/>
              </a:ext>
            </a:extLst>
          </p:cNvPr>
          <p:cNvSpPr txBox="1"/>
          <p:nvPr/>
        </p:nvSpPr>
        <p:spPr>
          <a:xfrm>
            <a:off x="3416949" y="8446335"/>
            <a:ext cx="332124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gu-IN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ટ્રસ્ટ ફોન નંબર (જરૂરી)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gu-IN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ટ્રસ્ટને ઈમેલ કરો (જો ઉપલબ્ધ હોય તો)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gu-IN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ટ્રસ્ટનું સરનામું (જો ઉપલબ્ધ હોય તો)</a:t>
            </a:r>
          </a:p>
        </p:txBody>
      </p:sp>
      <p:sp>
        <p:nvSpPr>
          <p:cNvPr id="6" name="docshape2">
            <a:extLst>
              <a:ext uri="{FF2B5EF4-FFF2-40B4-BE49-F238E27FC236}">
                <a16:creationId xmlns:a16="http://schemas.microsoft.com/office/drawing/2014/main" id="{060026D9-EE8C-6A30-97D1-42C8CFDC0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3034006"/>
            <a:ext cx="6867201" cy="5136167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pic>
        <p:nvPicPr>
          <p:cNvPr id="12" name="Picture 11" descr="A blue lock with a keyhole&#10;&#10;Description automatically generated">
            <a:extLst>
              <a:ext uri="{FF2B5EF4-FFF2-40B4-BE49-F238E27FC236}">
                <a16:creationId xmlns:a16="http://schemas.microsoft.com/office/drawing/2014/main" id="{F049E342-A23F-0F68-8709-4A8217FC0A0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" y="5861370"/>
            <a:ext cx="709601" cy="709601"/>
          </a:xfrm>
          <a:prstGeom prst="rect">
            <a:avLst/>
          </a:prstGeom>
        </p:spPr>
      </p:pic>
      <p:pic>
        <p:nvPicPr>
          <p:cNvPr id="14" name="Picture 13" descr="A computer with a checklist on it&#10;&#10;Description automatically generated">
            <a:extLst>
              <a:ext uri="{FF2B5EF4-FFF2-40B4-BE49-F238E27FC236}">
                <a16:creationId xmlns:a16="http://schemas.microsoft.com/office/drawing/2014/main" id="{3D195B50-B6AD-9331-8E7D-B622F98FC376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" y="4159738"/>
            <a:ext cx="635040" cy="63504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769F4B7-C9A9-4222-A726-51FB840FAD63}"/>
              </a:ext>
            </a:extLst>
          </p:cNvPr>
          <p:cNvSpPr txBox="1"/>
          <p:nvPr/>
        </p:nvSpPr>
        <p:spPr>
          <a:xfrm>
            <a:off x="774933" y="3245394"/>
            <a:ext cx="5963262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gu-IN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આ ટ્રસ્ટ ટૂંકા સમયમાં </a:t>
            </a:r>
            <a:r>
              <a:rPr lang="gu-IN" b="1" dirty="0">
                <a:latin typeface="Arial" panose="020B0604020202020204" pitchFamily="34" charset="0"/>
                <a:cs typeface="Arial" panose="020B0604020202020204" pitchFamily="34" charset="0"/>
              </a:rPr>
              <a:t>તમારી</a:t>
            </a:r>
            <a:r>
              <a:rPr lang="gu-IN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સંભાળ વિશે તમે શું વિચારો છો તે સમજવા માટે એક સર્વેક્ષણ હાથ ધરશે. </a:t>
            </a:r>
          </a:p>
          <a:p>
            <a:endParaRPr lang="en-GB" sz="1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gu-IN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ગયા વર્ષે અમે લગભગ 15,000 લોકોના મંતવ્યો સાંભળ્યા હતા.</a:t>
            </a:r>
            <a:r>
              <a:rPr lang="gu-I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gu-IN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પરિણામોએ અમને સંભાળની </a:t>
            </a:r>
            <a:r>
              <a:rPr lang="gu-IN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ગુણવત્તા</a:t>
            </a:r>
            <a:r>
              <a:rPr lang="gu-IN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અને </a:t>
            </a:r>
            <a:r>
              <a:rPr lang="gu-IN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લોકોના માનસિક સ્વાસ્થ્ય સંભાળના અનુભવોને સુધારવામાં</a:t>
            </a:r>
            <a:r>
              <a:rPr lang="gu-IN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મદદ કરી.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BC5ABA-B821-4085-8024-B9001D466A07}"/>
              </a:ext>
            </a:extLst>
          </p:cNvPr>
          <p:cNvSpPr txBox="1"/>
          <p:nvPr/>
        </p:nvSpPr>
        <p:spPr>
          <a:xfrm>
            <a:off x="714168" y="5363546"/>
            <a:ext cx="59483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gu-IN" sz="2400" b="1" dirty="0">
                <a:latin typeface="Arial" panose="020B0604020202020204" pitchFamily="34" charset="0"/>
                <a:cs typeface="Arial" panose="020B0604020202020204" pitchFamily="34" charset="0"/>
              </a:rPr>
              <a:t>તમારી સેવાઓ સુધારવામાં અમને મદદ કરો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3C6130-A920-13F7-75FB-D48E9151131F}"/>
              </a:ext>
            </a:extLst>
          </p:cNvPr>
          <p:cNvSpPr txBox="1"/>
          <p:nvPr/>
        </p:nvSpPr>
        <p:spPr>
          <a:xfrm>
            <a:off x="-18401" y="9580871"/>
            <a:ext cx="6876401" cy="27699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gu-IN" sz="1200" b="1" dirty="0">
                <a:solidFill>
                  <a:schemeClr val="bg1"/>
                </a:solidFill>
              </a:rPr>
              <a:t>કૉમ્યુનિટી મેન્ટલ હેલ્થ સર્વે માં સંપર્ક વિગતો પર પ્રક્રિયા કરવા માટે કલમ 251 (NHS એક્ટ 2006) ની મંજૂરી છે.</a:t>
            </a:r>
          </a:p>
        </p:txBody>
      </p:sp>
    </p:spTree>
    <p:extLst>
      <p:ext uri="{BB962C8B-B14F-4D97-AF65-F5344CB8AC3E}">
        <p14:creationId xmlns:p14="http://schemas.microsoft.com/office/powerpoint/2010/main" val="2153806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0EA4E9A0D10A4B86B174D08978D5EB" ma:contentTypeVersion="20" ma:contentTypeDescription="Create a new document." ma:contentTypeScope="" ma:versionID="26c935804cca8554dae2c422a939c20e">
  <xsd:schema xmlns:xsd="http://www.w3.org/2001/XMLSchema" xmlns:xs="http://www.w3.org/2001/XMLSchema" xmlns:p="http://schemas.microsoft.com/office/2006/metadata/properties" xmlns:ns2="c497441b-d3fe-4788-8629-aff52d38f515" xmlns:ns3="1d162527-c308-4a98-98b8-9e726c57dd8b" targetNamespace="http://schemas.microsoft.com/office/2006/metadata/properties" ma:root="true" ma:fieldsID="86ed6c77570e97698f7fc61157777e1c" ns2:_="" ns3:_="">
    <xsd:import namespace="c497441b-d3fe-4788-8629-aff52d38f515"/>
    <xsd:import namespace="1d162527-c308-4a98-98b8-9e726c57dd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2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7441b-d3fe-4788-8629-aff52d38f5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2" ma:index="20" nillable="true" ma:displayName="Date2" ma:format="DateTime" ma:internalName="Date2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8df9d8e5-705b-4129-800a-08ca17c575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62527-c308-4a98-98b8-9e726c57dd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f9b9cce-e594-4bda-ba48-132f42860941}" ma:internalName="TaxCatchAll" ma:showField="CatchAllData" ma:web="1d162527-c308-4a98-98b8-9e726c57d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97441b-d3fe-4788-8629-aff52d38f515">
      <Terms xmlns="http://schemas.microsoft.com/office/infopath/2007/PartnerControls"/>
    </lcf76f155ced4ddcb4097134ff3c332f>
    <TaxCatchAll xmlns="1d162527-c308-4a98-98b8-9e726c57dd8b" xsi:nil="true"/>
    <Date2 xmlns="c497441b-d3fe-4788-8629-aff52d38f515" xsi:nil="true"/>
  </documentManagement>
</p:properties>
</file>

<file path=customXml/itemProps1.xml><?xml version="1.0" encoding="utf-8"?>
<ds:datastoreItem xmlns:ds="http://schemas.openxmlformats.org/officeDocument/2006/customXml" ds:itemID="{4FC06D42-6110-449C-A76B-F62A90059F75}"/>
</file>

<file path=customXml/itemProps2.xml><?xml version="1.0" encoding="utf-8"?>
<ds:datastoreItem xmlns:ds="http://schemas.openxmlformats.org/officeDocument/2006/customXml" ds:itemID="{0D08030B-AD19-4798-A4EB-E710F27C5C05}"/>
</file>

<file path=customXml/itemProps3.xml><?xml version="1.0" encoding="utf-8"?>
<ds:datastoreItem xmlns:ds="http://schemas.openxmlformats.org/officeDocument/2006/customXml" ds:itemID="{3A176241-BAFA-47FE-B905-A0D438313265}"/>
</file>

<file path=docMetadata/LabelInfo.xml><?xml version="1.0" encoding="utf-8"?>
<clbl:labelList xmlns:clbl="http://schemas.microsoft.com/office/2020/mipLabelMetadata">
  <clbl:label id="{19f7f50a-c692-4f56-92a0-10ab17c7532a}" enabled="1" method="Privileged" siteId="{87d48f5f-7eb6-48dd-b269-dae3dea931b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185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2025-03-17T12:39:26Z</dcterms:created>
  <dcterms:modified xsi:type="dcterms:W3CDTF">2025-03-17T16:24:50Z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0x010100480EA4E9A0D10A4B86B174D08978D5EB</vt:lpwstr>
  </property>
</Properties>
</file>