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1857" y="2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17/03/2025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639060" y="1280938"/>
            <a:ext cx="6177391" cy="954107"/>
          </a:xfrm>
          <a:prstGeom prst="rect">
            <a:avLst/>
          </a:prstGeom>
          <a:noFill/>
        </p:spPr>
        <p:txBody>
          <a:bodyPr wrap="square">
            <a:spAutoFit/>
          </a:bodyPr>
          <a:lstStyle/>
          <a:p>
            <a:pPr marR="828040" algn="ctr" rtl="0">
              <a:spcAft>
                <a:spcPts val="0"/>
              </a:spcAft>
            </a:pPr>
            <a:r>
              <a:rPr lang="bn-IN" sz="2800" b="1" spc="-35" dirty="0">
                <a:solidFill>
                  <a:schemeClr val="bg1"/>
                </a:solidFill>
                <a:effectLst/>
                <a:latin typeface="Arial Black" panose="020B0A04020102020204" pitchFamily="34" charset="0"/>
                <a:ea typeface="Arial" panose="020B0604020202020204" pitchFamily="34" charset="0"/>
              </a:rPr>
              <a:t>মানসিক স্বাস্থ্য সেবা সম্পর্কে আমাদেরকে আপনার মতামত বলুন</a:t>
            </a: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00110"/>
          </a:xfrm>
          <a:prstGeom prst="rect">
            <a:avLst/>
          </a:prstGeom>
          <a:noFill/>
        </p:spPr>
        <p:txBody>
          <a:bodyPr wrap="square">
            <a:spAutoFit/>
          </a:bodyPr>
          <a:lstStyle/>
          <a:p>
            <a:pPr algn="ctr" rtl="0"/>
            <a:r>
              <a:rPr lang="bn-IN" sz="2000" b="1" i="0" u="none" strike="noStrike" dirty="0">
                <a:solidFill>
                  <a:schemeClr val="bg1"/>
                </a:solidFill>
                <a:effectLst/>
                <a:latin typeface="Arial" panose="020B0604020202020204" pitchFamily="34" charset="0"/>
                <a:cs typeface="Arial" panose="020B0604020202020204" pitchFamily="34" charset="0"/>
              </a:rPr>
              <a:t>কমিউনিটি মেন্টাল হেলথ [মানসিক স্বাস্থ্য] জরিপ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077218"/>
          </a:xfrm>
          <a:prstGeom prst="rect">
            <a:avLst/>
          </a:prstGeom>
          <a:noFill/>
        </p:spPr>
        <p:txBody>
          <a:bodyPr wrap="square">
            <a:spAutoFit/>
          </a:bodyPr>
          <a:lstStyle/>
          <a:p>
            <a:pPr rtl="0"/>
            <a:r>
              <a:rPr lang="bn-IN" sz="1600" dirty="0">
                <a:solidFill>
                  <a:schemeClr val="bg1"/>
                </a:solidFill>
                <a:latin typeface="Arial" panose="020B0604020202020204" pitchFamily="34" charset="0"/>
                <a:cs typeface="Arial" panose="020B0604020202020204" pitchFamily="34" charset="0"/>
              </a:rPr>
              <a:t>আপনি যদি অংশগ্রহণ করতে না চান, অথবা জরিপ সম্পর্কে কোনো প্রশ্ন থাকে তাহলে অনুগ্রহ করে যোগাযোগ করুন:</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000548"/>
          </a:xfrm>
          <a:prstGeom prst="rect">
            <a:avLst/>
          </a:prstGeom>
          <a:noFill/>
        </p:spPr>
        <p:txBody>
          <a:bodyPr wrap="square">
            <a:spAutoFit/>
          </a:bodyPr>
          <a:lstStyle/>
          <a:p>
            <a:pPr rtl="0"/>
            <a:r>
              <a:rPr lang="bn-IN" sz="1600" b="0" i="0" u="none" strike="noStrike" dirty="0">
                <a:effectLst/>
                <a:latin typeface="Arial" panose="020B0604020202020204" pitchFamily="34" charset="0"/>
                <a:cs typeface="Arial" panose="020B0604020202020204" pitchFamily="34" charset="0"/>
              </a:rPr>
              <a:t>অংশগ্রহণ সম্পূর্ণ </a:t>
            </a:r>
            <a:r>
              <a:rPr lang="bn-IN" sz="1600" b="1" i="0" u="none" strike="noStrike" dirty="0">
                <a:effectLst/>
                <a:latin typeface="Arial" panose="020B0604020202020204" pitchFamily="34" charset="0"/>
                <a:cs typeface="Arial" panose="020B0604020202020204" pitchFamily="34" charset="0"/>
              </a:rPr>
              <a:t>স্বেচ্ছামূলক </a:t>
            </a:r>
            <a:r>
              <a:rPr lang="bn-IN" sz="1600" i="0" u="none" strike="noStrike" dirty="0">
                <a:effectLst/>
                <a:latin typeface="Arial" panose="020B0604020202020204" pitchFamily="34" charset="0"/>
                <a:cs typeface="Arial" panose="020B0604020202020204" pitchFamily="34" charset="0"/>
              </a:rPr>
              <a:t> </a:t>
            </a:r>
            <a:r>
              <a:rPr lang="bn-IN" sz="1600" b="1" i="0" u="none" strike="noStrike" dirty="0">
                <a:effectLst/>
                <a:latin typeface="Arial" panose="020B0604020202020204" pitchFamily="34" charset="0"/>
                <a:cs typeface="Arial" panose="020B0604020202020204" pitchFamily="34" charset="0"/>
              </a:rPr>
              <a:t>এবং সব উত্তর </a:t>
            </a:r>
            <a:r>
              <a:rPr lang="bn-IN" sz="1600" b="0" i="0" u="none" strike="noStrike" dirty="0">
                <a:effectLst/>
                <a:latin typeface="Arial" panose="020B0604020202020204" pitchFamily="34" charset="0"/>
                <a:cs typeface="Arial" panose="020B0604020202020204" pitchFamily="34" charset="0"/>
              </a:rPr>
              <a:t>গোপন রাখা হবে।</a:t>
            </a:r>
          </a:p>
          <a:p>
            <a:endParaRPr lang="en-GB" sz="1200" dirty="0">
              <a:latin typeface="Arial" panose="020B0604020202020204" pitchFamily="34" charset="0"/>
              <a:cs typeface="Arial" panose="020B0604020202020204" pitchFamily="34" charset="0"/>
            </a:endParaRPr>
          </a:p>
          <a:p>
            <a:pPr rtl="0"/>
            <a:r>
              <a:rPr lang="bn-IN" sz="1600" b="0" i="0" u="none" strike="noStrike" dirty="0">
                <a:effectLst/>
                <a:latin typeface="Arial" panose="020B0604020202020204" pitchFamily="34" charset="0"/>
                <a:cs typeface="Arial" panose="020B0604020202020204" pitchFamily="34" charset="0"/>
              </a:rPr>
              <a:t>যদি জরিপে অংশগ্রহণের জন্য আপনাকে আমন্ত্রণ জানানো হয়, তাহলে আপনার নাম, ফোন নম্বর এবং চিঠি পাঠানোর ঠিকানা গবেষকরা শুধুমাত্র জরিপ পরিচালনা করার ক্ষেত্রে ব্যবহার করবেন। আপনার তথ্য এবং জরিপের উত্তর আপনার পরিচর্যা প্রদানকারীদের সাথে শেয়ার করা হবে না, এবং এবং সমস্ত প্রকাশিত তথ্য</a:t>
            </a:r>
            <a:r>
              <a:rPr lang="bn-IN" sz="1600" b="1" i="0" u="none" strike="noStrike" dirty="0">
                <a:effectLst/>
                <a:latin typeface="Arial" panose="020B0604020202020204" pitchFamily="34" charset="0"/>
                <a:cs typeface="Arial" panose="020B0604020202020204" pitchFamily="34" charset="0"/>
              </a:rPr>
              <a:t> বেনামে </a:t>
            </a:r>
            <a:r>
              <a:rPr lang="bn-IN" sz="1600" b="0" i="0" u="none" strike="noStrike" dirty="0">
                <a:effectLst/>
                <a:latin typeface="Arial" panose="020B0604020202020204" pitchFamily="34" charset="0"/>
                <a:cs typeface="Arial" panose="020B0604020202020204" pitchFamily="34" charset="0"/>
              </a:rPr>
              <a:t>থাকবে। </a:t>
            </a:r>
          </a:p>
        </p:txBody>
      </p:sp>
      <p:sp>
        <p:nvSpPr>
          <p:cNvPr id="19" name="TextBox 18">
            <a:extLst>
              <a:ext uri="{FF2B5EF4-FFF2-40B4-BE49-F238E27FC236}">
                <a16:creationId xmlns:a16="http://schemas.microsoft.com/office/drawing/2014/main" id="{C5302413-4DFF-4890-9AEC-1846AAE1E29E}"/>
              </a:ext>
            </a:extLst>
          </p:cNvPr>
          <p:cNvSpPr txBox="1"/>
          <p:nvPr/>
        </p:nvSpPr>
        <p:spPr>
          <a:xfrm>
            <a:off x="3416949" y="8446335"/>
            <a:ext cx="3321246" cy="738664"/>
          </a:xfrm>
          <a:prstGeom prst="rect">
            <a:avLst/>
          </a:prstGeom>
          <a:noFill/>
        </p:spPr>
        <p:txBody>
          <a:bodyPr wrap="square">
            <a:spAutoFit/>
          </a:bodyPr>
          <a:lstStyle/>
          <a:p>
            <a:pPr marL="285750" indent="-285750" rtl="0">
              <a:buFont typeface="Arial" panose="020B0604020202020204" pitchFamily="34" charset="0"/>
              <a:buChar char="•"/>
            </a:pPr>
            <a:r>
              <a:rPr lang="bn-IN" sz="1400" dirty="0">
                <a:solidFill>
                  <a:schemeClr val="bg1"/>
                </a:solidFill>
                <a:latin typeface="Arial" panose="020B0604020202020204" pitchFamily="34" charset="0"/>
                <a:cs typeface="Arial" panose="020B0604020202020204" pitchFamily="34" charset="0"/>
              </a:rPr>
              <a:t>ট্রাস্টের ফোন নম্বর (আবশ্যক)</a:t>
            </a:r>
          </a:p>
          <a:p>
            <a:pPr marL="285750" indent="-285750" rtl="0">
              <a:buFont typeface="Arial" panose="020B0604020202020204" pitchFamily="34" charset="0"/>
              <a:buChar char="•"/>
            </a:pPr>
            <a:r>
              <a:rPr lang="bn-IN" sz="1400" dirty="0">
                <a:solidFill>
                  <a:schemeClr val="bg1"/>
                </a:solidFill>
                <a:latin typeface="Arial" panose="020B0604020202020204" pitchFamily="34" charset="0"/>
                <a:cs typeface="Arial" panose="020B0604020202020204" pitchFamily="34" charset="0"/>
              </a:rPr>
              <a:t>ট্রাস্টের ইমেইল ঠিকানা (যদি পাওয়া যায়) </a:t>
            </a:r>
          </a:p>
          <a:p>
            <a:pPr marL="285750" indent="-285750" rtl="0">
              <a:buFont typeface="Arial" panose="020B0604020202020204" pitchFamily="34" charset="0"/>
              <a:buChar char="•"/>
            </a:pPr>
            <a:r>
              <a:rPr lang="bn-IN" sz="1400" dirty="0">
                <a:solidFill>
                  <a:schemeClr val="bg1"/>
                </a:solidFill>
                <a:latin typeface="Arial" panose="020B0604020202020204" pitchFamily="34" charset="0"/>
                <a:cs typeface="Arial" panose="020B0604020202020204" pitchFamily="34" charset="0"/>
              </a:rPr>
              <a:t>ট্রাস্টের ঠিকানা (যদি পাওয়া যায়)</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508105"/>
          </a:xfrm>
          <a:prstGeom prst="rect">
            <a:avLst/>
          </a:prstGeom>
          <a:noFill/>
        </p:spPr>
        <p:txBody>
          <a:bodyPr wrap="square">
            <a:spAutoFit/>
          </a:bodyPr>
          <a:lstStyle/>
          <a:p>
            <a:pPr rtl="0"/>
            <a:r>
              <a:rPr lang="bn-IN" sz="1600" b="1" i="0" u="none" strike="noStrike" dirty="0">
                <a:effectLst/>
                <a:latin typeface="Arial" panose="020B0604020202020204" pitchFamily="34" charset="0"/>
                <a:cs typeface="Arial" panose="020B0604020202020204" pitchFamily="34" charset="0"/>
              </a:rPr>
              <a:t>এই ট্রাস্ট </a:t>
            </a:r>
            <a:r>
              <a:rPr lang="bn-IN" sz="1600" b="1" dirty="0">
                <a:latin typeface="Arial" panose="020B0604020202020204" pitchFamily="34" charset="0"/>
                <a:cs typeface="Arial" panose="020B0604020202020204" pitchFamily="34" charset="0"/>
              </a:rPr>
              <a:t>আপনার </a:t>
            </a:r>
            <a:r>
              <a:rPr lang="bn-IN" sz="1600" b="1" i="0" u="none" strike="noStrike" dirty="0">
                <a:effectLst/>
                <a:latin typeface="Arial" panose="020B0604020202020204" pitchFamily="34" charset="0"/>
                <a:cs typeface="Arial" panose="020B0604020202020204" pitchFamily="34" charset="0"/>
              </a:rPr>
              <a:t>পরিচর্যা সম্পর্কে আপনি কী ভাবছেন তা বোঝার জন্য শীঘ্রই একটি জরিপ পরিচালনা করবে। </a:t>
            </a:r>
          </a:p>
          <a:p>
            <a:endParaRPr lang="en-GB" sz="1200" b="1" dirty="0">
              <a:effectLst/>
              <a:latin typeface="Arial" panose="020B0604020202020204" pitchFamily="34" charset="0"/>
              <a:cs typeface="Arial" panose="020B0604020202020204" pitchFamily="34" charset="0"/>
            </a:endParaRPr>
          </a:p>
          <a:p>
            <a:pPr rtl="0"/>
            <a:r>
              <a:rPr lang="bn-IN" sz="1600" b="0" i="0" u="none" strike="noStrike" dirty="0">
                <a:effectLst/>
                <a:latin typeface="Arial" panose="020B0604020202020204" pitchFamily="34" charset="0"/>
                <a:cs typeface="Arial" panose="020B0604020202020204" pitchFamily="34" charset="0"/>
              </a:rPr>
              <a:t>গত বছর আমরা প্রায় 15,000 মানুষের মতামত শুনেছি।</a:t>
            </a:r>
            <a:r>
              <a:rPr lang="bn-IN" sz="1600" dirty="0">
                <a:latin typeface="Arial" panose="020B0604020202020204" pitchFamily="34" charset="0"/>
                <a:cs typeface="Arial" panose="020B0604020202020204" pitchFamily="34" charset="0"/>
              </a:rPr>
              <a:t> </a:t>
            </a:r>
            <a:r>
              <a:rPr lang="bn-IN" sz="1600" b="0" i="0" u="none" strike="noStrike" dirty="0">
                <a:effectLst/>
                <a:latin typeface="Arial" panose="020B0604020202020204" pitchFamily="34" charset="0"/>
                <a:cs typeface="Arial" panose="020B0604020202020204" pitchFamily="34" charset="0"/>
              </a:rPr>
              <a:t>জরিপের ফলাফল </a:t>
            </a:r>
            <a:r>
              <a:rPr lang="bn-IN" sz="1600" i="0" u="none" strike="noStrike" dirty="0">
                <a:effectLst/>
                <a:latin typeface="Arial" panose="020B0604020202020204" pitchFamily="34" charset="0"/>
                <a:cs typeface="Arial" panose="020B0604020202020204" pitchFamily="34" charset="0"/>
              </a:rPr>
              <a:t>আমাদের সেবার মান উন্নত করতে এবং মানুষের মানসিক স্বাস্থ্য সেবা গ্রহণের অভিজ্ঞতা আরও সুন্দর করতে সাহায্য করেছে</a:t>
            </a:r>
            <a:r>
              <a:rPr lang="bn-IN" sz="1600" b="1" i="0" u="none" strike="noStrike" dirty="0">
                <a:effectLst/>
                <a:latin typeface="Arial" panose="020B0604020202020204" pitchFamily="34" charset="0"/>
                <a:cs typeface="Arial" panose="020B0604020202020204" pitchFamily="34" charset="0"/>
              </a:rPr>
              <a:t>।</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89882" y="5431088"/>
            <a:ext cx="5805998" cy="369332"/>
          </a:xfrm>
          <a:prstGeom prst="rect">
            <a:avLst/>
          </a:prstGeom>
          <a:noFill/>
        </p:spPr>
        <p:txBody>
          <a:bodyPr wrap="square">
            <a:spAutoFit/>
          </a:bodyPr>
          <a:lstStyle/>
          <a:p>
            <a:pPr rtl="0"/>
            <a:r>
              <a:rPr lang="bn-IN" b="1" dirty="0">
                <a:latin typeface="Arial" panose="020B0604020202020204" pitchFamily="34" charset="0"/>
                <a:cs typeface="Arial" panose="020B0604020202020204" pitchFamily="34" charset="0"/>
              </a:rPr>
              <a:t>আপনার সেবা উন্নত করতে আমাদের সাহায্য করুন</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430887"/>
          </a:xfrm>
          <a:prstGeom prst="rect">
            <a:avLst/>
          </a:prstGeom>
          <a:solidFill>
            <a:srgbClr val="002060"/>
          </a:solidFill>
        </p:spPr>
        <p:txBody>
          <a:bodyPr wrap="square" rtlCol="0">
            <a:spAutoFit/>
          </a:bodyPr>
          <a:lstStyle/>
          <a:p>
            <a:pPr algn="ctr" rtl="0"/>
            <a:r>
              <a:rPr lang="bn-IN" sz="1100" b="1" dirty="0">
                <a:solidFill>
                  <a:schemeClr val="bg1"/>
                </a:solidFill>
              </a:rPr>
              <a:t>কমিউনিটি মেন্টাল হেলথের [মানসিক স্বাস্থ্য] বিষয়ে জরিপ করার জন্য যোগাযোগের বিবরণ প্রক্রিয়া করতে 251 ধারায় (NHS Act 2006) অনুমোদন রয়েছে।  </a:t>
            </a: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Props1.xml><?xml version="1.0" encoding="utf-8"?>
<ds:datastoreItem xmlns:ds="http://schemas.openxmlformats.org/officeDocument/2006/customXml" ds:itemID="{62804A55-6F32-4DB1-BB47-5DF029BA0BF4}"/>
</file>

<file path=customXml/itemProps2.xml><?xml version="1.0" encoding="utf-8"?>
<ds:datastoreItem xmlns:ds="http://schemas.openxmlformats.org/officeDocument/2006/customXml" ds:itemID="{92F3584A-217B-4557-B1B7-6BC95E08DCC4}"/>
</file>

<file path=customXml/itemProps3.xml><?xml version="1.0" encoding="utf-8"?>
<ds:datastoreItem xmlns:ds="http://schemas.openxmlformats.org/officeDocument/2006/customXml" ds:itemID="{DDF8844E-790C-42E3-90A0-1E8D913AC6D6}"/>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195</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2025-03-17T12:29:17Z</dcterms:created>
  <dcterms:modified xsi:type="dcterms:W3CDTF">2025-03-17T16:21:44Z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